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8" r:id="rId2"/>
  </p:sldMasterIdLst>
  <p:notesMasterIdLst>
    <p:notesMasterId r:id="rId76"/>
  </p:notesMasterIdLst>
  <p:sldIdLst>
    <p:sldId id="549" r:id="rId3"/>
    <p:sldId id="550" r:id="rId4"/>
    <p:sldId id="608" r:id="rId5"/>
    <p:sldId id="261" r:id="rId6"/>
    <p:sldId id="521" r:id="rId7"/>
    <p:sldId id="522" r:id="rId8"/>
    <p:sldId id="523" r:id="rId9"/>
    <p:sldId id="553" r:id="rId10"/>
    <p:sldId id="554" r:id="rId11"/>
    <p:sldId id="524" r:id="rId12"/>
    <p:sldId id="559" r:id="rId13"/>
    <p:sldId id="526" r:id="rId14"/>
    <p:sldId id="551" r:id="rId15"/>
    <p:sldId id="557" r:id="rId16"/>
    <p:sldId id="571" r:id="rId17"/>
    <p:sldId id="570" r:id="rId18"/>
    <p:sldId id="564" r:id="rId19"/>
    <p:sldId id="569" r:id="rId20"/>
    <p:sldId id="566" r:id="rId21"/>
    <p:sldId id="567" r:id="rId22"/>
    <p:sldId id="560" r:id="rId23"/>
    <p:sldId id="568" r:id="rId24"/>
    <p:sldId id="565" r:id="rId25"/>
    <p:sldId id="561" r:id="rId26"/>
    <p:sldId id="562" r:id="rId27"/>
    <p:sldId id="563" r:id="rId28"/>
    <p:sldId id="555" r:id="rId29"/>
    <p:sldId id="556" r:id="rId30"/>
    <p:sldId id="572" r:id="rId31"/>
    <p:sldId id="573" r:id="rId32"/>
    <p:sldId id="574" r:id="rId33"/>
    <p:sldId id="575" r:id="rId34"/>
    <p:sldId id="576" r:id="rId35"/>
    <p:sldId id="577" r:id="rId36"/>
    <p:sldId id="578" r:id="rId37"/>
    <p:sldId id="598" r:id="rId38"/>
    <p:sldId id="599" r:id="rId39"/>
    <p:sldId id="579" r:id="rId40"/>
    <p:sldId id="600" r:id="rId41"/>
    <p:sldId id="601" r:id="rId42"/>
    <p:sldId id="603" r:id="rId43"/>
    <p:sldId id="604" r:id="rId44"/>
    <p:sldId id="605" r:id="rId45"/>
    <p:sldId id="580" r:id="rId46"/>
    <p:sldId id="581" r:id="rId47"/>
    <p:sldId id="582" r:id="rId48"/>
    <p:sldId id="593" r:id="rId49"/>
    <p:sldId id="4179" r:id="rId50"/>
    <p:sldId id="585" r:id="rId51"/>
    <p:sldId id="586" r:id="rId52"/>
    <p:sldId id="618" r:id="rId53"/>
    <p:sldId id="4176" r:id="rId54"/>
    <p:sldId id="587" r:id="rId55"/>
    <p:sldId id="588" r:id="rId56"/>
    <p:sldId id="590" r:id="rId57"/>
    <p:sldId id="4177" r:id="rId58"/>
    <p:sldId id="591" r:id="rId59"/>
    <p:sldId id="4178" r:id="rId60"/>
    <p:sldId id="592" r:id="rId61"/>
    <p:sldId id="595" r:id="rId62"/>
    <p:sldId id="596" r:id="rId63"/>
    <p:sldId id="597" r:id="rId64"/>
    <p:sldId id="589" r:id="rId65"/>
    <p:sldId id="607" r:id="rId66"/>
    <p:sldId id="609" r:id="rId67"/>
    <p:sldId id="610" r:id="rId68"/>
    <p:sldId id="611" r:id="rId69"/>
    <p:sldId id="612" r:id="rId70"/>
    <p:sldId id="613" r:id="rId71"/>
    <p:sldId id="614" r:id="rId72"/>
    <p:sldId id="615" r:id="rId73"/>
    <p:sldId id="616" r:id="rId74"/>
    <p:sldId id="617"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Daytona Condensed Light" panose="020B0306030503040204" pitchFamily="34" charset="0"/>
      <p:regular r:id="rId81"/>
    </p:embeddedFont>
    <p:embeddedFont>
      <p:font typeface="Daytona Pro Condensed Light" panose="02020500000000000000" charset="0"/>
      <p:regular r:id="rId82"/>
      <p:bold r:id="rId83"/>
      <p:boldItalic r:id="rId84"/>
    </p:embeddedFont>
    <p:embeddedFont>
      <p:font typeface="Lato" panose="020F0502020204030203" pitchFamily="34" charset="0"/>
      <p:regular r:id="rId85"/>
      <p:bold r:id="rId86"/>
      <p:italic r:id="rId87"/>
      <p:boldItalic r:id="rId88"/>
    </p:embeddedFont>
    <p:embeddedFont>
      <p:font typeface="Lato Light" panose="020F0502020204030203" pitchFamily="34" charset="0"/>
      <p:regular r:id="rId89"/>
      <p:bold r:id="rId90"/>
      <p:italic r:id="rId91"/>
      <p:boldItalic r:id="rId92"/>
    </p:embeddedFont>
    <p:embeddedFont>
      <p:font typeface="Lato Medium" panose="020F0502020204030203" pitchFamily="34" charset="0"/>
      <p:regular r:id="rId93"/>
      <p:bold r:id="rId94"/>
      <p:italic r:id="rId95"/>
      <p:boldItalic r:id="rId96"/>
    </p:embeddedFont>
    <p:embeddedFont>
      <p:font typeface="Rockwell" panose="02060603020205020403" pitchFamily="18" charset="0"/>
      <p:regular r:id="rId97"/>
      <p:bold r:id="rId98"/>
      <p:italic r:id="rId99"/>
      <p:boldItalic r:id="rId100"/>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FFFFFF"/>
          </p15:clr>
        </p15:guide>
        <p15:guide id="2" pos="2880">
          <p15:clr>
            <a:srgbClr val="A4A3A4"/>
          </p15:clr>
        </p15:guide>
        <p15:guide id="3" orient="horz" pos="1620">
          <p15:clr>
            <a:srgbClr val="A4A3A4"/>
          </p15:clr>
        </p15:guide>
        <p15:guide id="4" pos="1633">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hHUJuTpoXdPalvWuNoFRy+8fB+V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828" initials="5" lastIdx="2" clrIdx="0">
    <p:extLst>
      <p:ext uri="{19B8F6BF-5375-455C-9EA6-DF929625EA0E}">
        <p15:presenceInfo xmlns:p15="http://schemas.microsoft.com/office/powerpoint/2012/main" userId="5828"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6D"/>
    <a:srgbClr val="F1D446"/>
    <a:srgbClr val="E1A8FF"/>
    <a:srgbClr val="A3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7" autoAdjust="0"/>
    <p:restoredTop sz="92387" autoAdjust="0"/>
  </p:normalViewPr>
  <p:slideViewPr>
    <p:cSldViewPr snapToGrid="0" snapToObjects="1">
      <p:cViewPr varScale="1">
        <p:scale>
          <a:sx n="201" d="100"/>
          <a:sy n="201" d="100"/>
        </p:scale>
        <p:origin x="936" y="112"/>
      </p:cViewPr>
      <p:guideLst>
        <p:guide orient="horz" pos="1030"/>
        <p:guide pos="2880"/>
        <p:guide orient="horz" pos="1620"/>
        <p:guide pos="1633"/>
      </p:guideLst>
    </p:cSldViewPr>
  </p:slid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28T16:20:25.537" idx="2">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16AE0-E90E-414C-9EC5-655D13FA853A}" type="datetimeFigureOut">
              <a:rPr lang="zh-HK" altLang="en-US" smtClean="0"/>
              <a:t>13/6/2022</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96F82-F31A-4DAA-BCEC-2A184D408319}" type="slidenum">
              <a:rPr lang="zh-HK" altLang="en-US" smtClean="0"/>
              <a:t>‹#›</a:t>
            </a:fld>
            <a:endParaRPr lang="zh-HK" altLang="en-US"/>
          </a:p>
        </p:txBody>
      </p:sp>
    </p:spTree>
    <p:extLst>
      <p:ext uri="{BB962C8B-B14F-4D97-AF65-F5344CB8AC3E}">
        <p14:creationId xmlns:p14="http://schemas.microsoft.com/office/powerpoint/2010/main" val="205098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a:t>
            </a:fld>
            <a:endParaRPr lang="zh-HK" altLang="en-US"/>
          </a:p>
        </p:txBody>
      </p:sp>
    </p:spTree>
    <p:extLst>
      <p:ext uri="{BB962C8B-B14F-4D97-AF65-F5344CB8AC3E}">
        <p14:creationId xmlns:p14="http://schemas.microsoft.com/office/powerpoint/2010/main" val="42804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22</a:t>
            </a:fld>
            <a:endParaRPr lang="zh-HK" altLang="en-US"/>
          </a:p>
        </p:txBody>
      </p:sp>
    </p:spTree>
    <p:extLst>
      <p:ext uri="{BB962C8B-B14F-4D97-AF65-F5344CB8AC3E}">
        <p14:creationId xmlns:p14="http://schemas.microsoft.com/office/powerpoint/2010/main" val="952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24</a:t>
            </a:fld>
            <a:endParaRPr lang="zh-HK" altLang="en-US"/>
          </a:p>
        </p:txBody>
      </p:sp>
    </p:spTree>
    <p:extLst>
      <p:ext uri="{BB962C8B-B14F-4D97-AF65-F5344CB8AC3E}">
        <p14:creationId xmlns:p14="http://schemas.microsoft.com/office/powerpoint/2010/main" val="350837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26</a:t>
            </a:fld>
            <a:endParaRPr lang="zh-HK" altLang="en-US"/>
          </a:p>
        </p:txBody>
      </p:sp>
    </p:spTree>
    <p:extLst>
      <p:ext uri="{BB962C8B-B14F-4D97-AF65-F5344CB8AC3E}">
        <p14:creationId xmlns:p14="http://schemas.microsoft.com/office/powerpoint/2010/main" val="220539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32</a:t>
            </a:fld>
            <a:endParaRPr lang="zh-HK" altLang="en-US"/>
          </a:p>
        </p:txBody>
      </p:sp>
    </p:spTree>
    <p:extLst>
      <p:ext uri="{BB962C8B-B14F-4D97-AF65-F5344CB8AC3E}">
        <p14:creationId xmlns:p14="http://schemas.microsoft.com/office/powerpoint/2010/main" val="289613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38</a:t>
            </a:fld>
            <a:endParaRPr lang="zh-HK" altLang="en-US"/>
          </a:p>
        </p:txBody>
      </p:sp>
    </p:spTree>
    <p:extLst>
      <p:ext uri="{BB962C8B-B14F-4D97-AF65-F5344CB8AC3E}">
        <p14:creationId xmlns:p14="http://schemas.microsoft.com/office/powerpoint/2010/main" val="191416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a:t>
            </a:fld>
            <a:endParaRPr lang="zh-HK" altLang="en-US"/>
          </a:p>
        </p:txBody>
      </p:sp>
    </p:spTree>
    <p:extLst>
      <p:ext uri="{BB962C8B-B14F-4D97-AF65-F5344CB8AC3E}">
        <p14:creationId xmlns:p14="http://schemas.microsoft.com/office/powerpoint/2010/main" val="174354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a:t>
            </a:fld>
            <a:endParaRPr lang="zh-HK" altLang="en-US"/>
          </a:p>
        </p:txBody>
      </p:sp>
    </p:spTree>
    <p:extLst>
      <p:ext uri="{BB962C8B-B14F-4D97-AF65-F5344CB8AC3E}">
        <p14:creationId xmlns:p14="http://schemas.microsoft.com/office/powerpoint/2010/main" val="57301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9</a:t>
            </a:fld>
            <a:endParaRPr lang="zh-HK" altLang="en-US"/>
          </a:p>
        </p:txBody>
      </p:sp>
    </p:spTree>
    <p:extLst>
      <p:ext uri="{BB962C8B-B14F-4D97-AF65-F5344CB8AC3E}">
        <p14:creationId xmlns:p14="http://schemas.microsoft.com/office/powerpoint/2010/main" val="2613005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13</a:t>
            </a:fld>
            <a:endParaRPr lang="zh-HK" altLang="en-US"/>
          </a:p>
        </p:txBody>
      </p:sp>
    </p:spTree>
    <p:extLst>
      <p:ext uri="{BB962C8B-B14F-4D97-AF65-F5344CB8AC3E}">
        <p14:creationId xmlns:p14="http://schemas.microsoft.com/office/powerpoint/2010/main" val="307536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15</a:t>
            </a:fld>
            <a:endParaRPr lang="zh-HK" altLang="en-US"/>
          </a:p>
        </p:txBody>
      </p:sp>
    </p:spTree>
    <p:extLst>
      <p:ext uri="{BB962C8B-B14F-4D97-AF65-F5344CB8AC3E}">
        <p14:creationId xmlns:p14="http://schemas.microsoft.com/office/powerpoint/2010/main" val="247980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16</a:t>
            </a:fld>
            <a:endParaRPr lang="zh-HK" altLang="en-US"/>
          </a:p>
        </p:txBody>
      </p:sp>
    </p:spTree>
    <p:extLst>
      <p:ext uri="{BB962C8B-B14F-4D97-AF65-F5344CB8AC3E}">
        <p14:creationId xmlns:p14="http://schemas.microsoft.com/office/powerpoint/2010/main" val="311337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17</a:t>
            </a:fld>
            <a:endParaRPr lang="zh-HK" altLang="en-US"/>
          </a:p>
        </p:txBody>
      </p:sp>
    </p:spTree>
    <p:extLst>
      <p:ext uri="{BB962C8B-B14F-4D97-AF65-F5344CB8AC3E}">
        <p14:creationId xmlns:p14="http://schemas.microsoft.com/office/powerpoint/2010/main" val="1029197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18</a:t>
            </a:fld>
            <a:endParaRPr lang="zh-HK" altLang="en-US"/>
          </a:p>
        </p:txBody>
      </p:sp>
    </p:spTree>
    <p:extLst>
      <p:ext uri="{BB962C8B-B14F-4D97-AF65-F5344CB8AC3E}">
        <p14:creationId xmlns:p14="http://schemas.microsoft.com/office/powerpoint/2010/main" val="6221013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39623A-D869-49A0-9093-3B6AC28201A2}"/>
              </a:ext>
            </a:extLst>
          </p:cNvPr>
          <p:cNvSpPr>
            <a:spLocks noGrp="1"/>
          </p:cNvSpPr>
          <p:nvPr>
            <p:ph type="body" sz="quarter" idx="10" hasCustomPrompt="1"/>
          </p:nvPr>
        </p:nvSpPr>
        <p:spPr>
          <a:xfrm>
            <a:off x="605875" y="2057400"/>
            <a:ext cx="4758977" cy="971550"/>
          </a:xfrm>
        </p:spPr>
        <p:txBody>
          <a:bodyPr lIns="0" tIns="0" rIns="0" bIns="0"/>
          <a:lstStyle>
            <a:lvl1pPr>
              <a:defRPr sz="3300" b="1">
                <a:solidFill>
                  <a:srgbClr val="282E36"/>
                </a:solidFill>
                <a:effectLst>
                  <a:outerShdw blurRad="38100" dist="38100" dir="2700000" algn="tl">
                    <a:schemeClr val="bg1">
                      <a:alpha val="43000"/>
                    </a:schemeClr>
                  </a:outerShdw>
                </a:effectLst>
                <a:latin typeface="Lato" panose="020F0502020204030203"/>
              </a:defRPr>
            </a:lvl1p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kumimoji="0" lang="en-HK"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rPr>
              <a:t>Topic Number + Topic Name (e.g. 1. Flipbook)</a:t>
            </a:r>
            <a:endParaRPr kumimoji="0" lang="en-US"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endParaRPr>
          </a:p>
        </p:txBody>
      </p:sp>
      <p:sp>
        <p:nvSpPr>
          <p:cNvPr id="14" name="Text Placeholder 13">
            <a:extLst>
              <a:ext uri="{FF2B5EF4-FFF2-40B4-BE49-F238E27FC236}">
                <a16:creationId xmlns:a16="http://schemas.microsoft.com/office/drawing/2014/main" id="{CE8E5D30-A1CB-44B3-9C93-FCCC03F2EFD5}"/>
              </a:ext>
            </a:extLst>
          </p:cNvPr>
          <p:cNvSpPr>
            <a:spLocks noGrp="1"/>
          </p:cNvSpPr>
          <p:nvPr>
            <p:ph type="body" sz="quarter" idx="12" hasCustomPrompt="1"/>
          </p:nvPr>
        </p:nvSpPr>
        <p:spPr>
          <a:xfrm>
            <a:off x="605875" y="3200400"/>
            <a:ext cx="4758977" cy="285750"/>
          </a:xfrm>
        </p:spPr>
        <p:txBody>
          <a:bodyPr lIns="0" tIns="0" rIns="0" bIns="0"/>
          <a:lstStyle>
            <a:lvl1pPr>
              <a:defRPr>
                <a:latin typeface="Lato Medium" panose="020F0502020204030203"/>
              </a:defRPr>
            </a:lvl1pPr>
          </a:lstStyle>
          <a:p>
            <a:r>
              <a:rPr lang="en-US" sz="1400" dirty="0"/>
              <a:t>Presented by Krystal Educational Platform</a:t>
            </a:r>
          </a:p>
        </p:txBody>
      </p:sp>
      <p:sp>
        <p:nvSpPr>
          <p:cNvPr id="25" name="Text Placeholder 24">
            <a:extLst>
              <a:ext uri="{FF2B5EF4-FFF2-40B4-BE49-F238E27FC236}">
                <a16:creationId xmlns:a16="http://schemas.microsoft.com/office/drawing/2014/main" id="{295E487A-6BAC-4926-ABDA-298EFFB2084C}"/>
              </a:ext>
            </a:extLst>
          </p:cNvPr>
          <p:cNvSpPr>
            <a:spLocks noGrp="1"/>
          </p:cNvSpPr>
          <p:nvPr>
            <p:ph type="body" sz="quarter" idx="15" hasCustomPrompt="1"/>
          </p:nvPr>
        </p:nvSpPr>
        <p:spPr>
          <a:xfrm>
            <a:off x="605875" y="1651781"/>
            <a:ext cx="4758977" cy="162732"/>
          </a:xfrm>
        </p:spPr>
        <p:txBody>
          <a:bodyPr lIns="0" tIns="0" rIns="0" bIns="0"/>
          <a:lstStyle>
            <a:lvl1pPr>
              <a:defRPr sz="1050">
                <a:latin typeface="Lato Medium" panose="020F0502020204030203"/>
              </a:defRPr>
            </a:lvl1pPr>
            <a:lvl2pPr>
              <a:defRPr sz="1050">
                <a:latin typeface="Lato Medium" panose="020F0502020204030203"/>
              </a:defRPr>
            </a:lvl2pPr>
            <a:lvl3pPr>
              <a:defRPr sz="1050">
                <a:latin typeface="Lato Medium" panose="020F0502020204030203"/>
              </a:defRPr>
            </a:lvl3pPr>
            <a:lvl4pPr>
              <a:defRPr sz="1050">
                <a:latin typeface="Lato Medium" panose="020F0502020204030203"/>
              </a:defRPr>
            </a:lvl4pPr>
            <a:lvl5pPr>
              <a:defRPr sz="1050">
                <a:latin typeface="Lato Medium" panose="020F0502020204030203"/>
              </a:defRPr>
            </a:lvl5pPr>
          </a:lstStyle>
          <a:p>
            <a:r>
              <a:rPr lang="en-US" altLang="zh-HK" dirty="0"/>
              <a:t>UI/UX</a:t>
            </a:r>
          </a:p>
        </p:txBody>
      </p:sp>
      <p:pic>
        <p:nvPicPr>
          <p:cNvPr id="15" name="Picture 12" descr="Graphical user interface, text, application&#10;&#10;Description automatically generated">
            <a:extLst>
              <a:ext uri="{FF2B5EF4-FFF2-40B4-BE49-F238E27FC236}">
                <a16:creationId xmlns:a16="http://schemas.microsoft.com/office/drawing/2014/main" id="{8C90EB21-355C-4039-9130-C87AA92839B9}"/>
              </a:ext>
            </a:extLst>
          </p:cNvPr>
          <p:cNvPicPr>
            <a:picLocks noChangeAspect="1"/>
          </p:cNvPicPr>
          <p:nvPr/>
        </p:nvPicPr>
        <p:blipFill>
          <a:blip r:embed="rId2"/>
          <a:stretch>
            <a:fillRect/>
          </a:stretch>
        </p:blipFill>
        <p:spPr>
          <a:xfrm>
            <a:off x="6582945" y="345003"/>
            <a:ext cx="2105972" cy="675694"/>
          </a:xfrm>
          <a:prstGeom prst="rect">
            <a:avLst/>
          </a:prstGeom>
        </p:spPr>
      </p:pic>
      <p:pic>
        <p:nvPicPr>
          <p:cNvPr id="16" name="Picture 11">
            <a:extLst>
              <a:ext uri="{FF2B5EF4-FFF2-40B4-BE49-F238E27FC236}">
                <a16:creationId xmlns:a16="http://schemas.microsoft.com/office/drawing/2014/main" id="{0AC79765-D0A8-4BC7-B6E5-5BAE409928EE}"/>
              </a:ext>
            </a:extLst>
          </p:cNvPr>
          <p:cNvPicPr>
            <a:picLocks noChangeAspect="1"/>
          </p:cNvPicPr>
          <p:nvPr/>
        </p:nvPicPr>
        <p:blipFill>
          <a:blip r:embed="rId3"/>
          <a:stretch>
            <a:fillRect/>
          </a:stretch>
        </p:blipFill>
        <p:spPr>
          <a:xfrm>
            <a:off x="6404953" y="1733146"/>
            <a:ext cx="2283964" cy="1876859"/>
          </a:xfrm>
          <a:prstGeom prst="rect">
            <a:avLst/>
          </a:prstGeom>
        </p:spPr>
      </p:pic>
      <p:sp>
        <p:nvSpPr>
          <p:cNvPr id="13" name="Rectangle 12">
            <a:extLst>
              <a:ext uri="{FF2B5EF4-FFF2-40B4-BE49-F238E27FC236}">
                <a16:creationId xmlns:a16="http://schemas.microsoft.com/office/drawing/2014/main" id="{66E51AFD-1039-45E7-840D-776A89FDFE35}"/>
              </a:ext>
            </a:extLst>
          </p:cNvPr>
          <p:cNvSpPr/>
          <p:nvPr/>
        </p:nvSpPr>
        <p:spPr>
          <a:xfrm>
            <a:off x="-5398" y="4549687"/>
            <a:ext cx="9149398" cy="59381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dirty="0"/>
          </a:p>
        </p:txBody>
      </p:sp>
      <p:pic>
        <p:nvPicPr>
          <p:cNvPr id="4" name="Picture 3">
            <a:extLst>
              <a:ext uri="{FF2B5EF4-FFF2-40B4-BE49-F238E27FC236}">
                <a16:creationId xmlns:a16="http://schemas.microsoft.com/office/drawing/2014/main" id="{C77F2957-AEB9-AF43-85C2-4CD8D69D97EB}"/>
              </a:ext>
            </a:extLst>
          </p:cNvPr>
          <p:cNvPicPr>
            <a:picLocks noChangeAspect="1"/>
          </p:cNvPicPr>
          <p:nvPr userDrawn="1"/>
        </p:nvPicPr>
        <p:blipFill>
          <a:blip r:embed="rId4"/>
          <a:stretch>
            <a:fillRect/>
          </a:stretch>
        </p:blipFill>
        <p:spPr>
          <a:xfrm>
            <a:off x="6253263" y="4572774"/>
            <a:ext cx="546870" cy="527382"/>
          </a:xfrm>
          <a:prstGeom prst="rect">
            <a:avLst/>
          </a:prstGeom>
        </p:spPr>
      </p:pic>
      <p:grpSp>
        <p:nvGrpSpPr>
          <p:cNvPr id="17" name="Group 16">
            <a:extLst>
              <a:ext uri="{FF2B5EF4-FFF2-40B4-BE49-F238E27FC236}">
                <a16:creationId xmlns:a16="http://schemas.microsoft.com/office/drawing/2014/main" id="{ABC40E17-419F-4AC8-B72B-69D701B9C88B}"/>
              </a:ext>
            </a:extLst>
          </p:cNvPr>
          <p:cNvGrpSpPr/>
          <p:nvPr/>
        </p:nvGrpSpPr>
        <p:grpSpPr>
          <a:xfrm>
            <a:off x="2349253" y="4542996"/>
            <a:ext cx="3496044" cy="586799"/>
            <a:chOff x="2794001" y="5921191"/>
            <a:chExt cx="5370710" cy="901691"/>
          </a:xfrm>
        </p:grpSpPr>
        <p:pic>
          <p:nvPicPr>
            <p:cNvPr id="18" name="Picture 13">
              <a:extLst>
                <a:ext uri="{FF2B5EF4-FFF2-40B4-BE49-F238E27FC236}">
                  <a16:creationId xmlns:a16="http://schemas.microsoft.com/office/drawing/2014/main" id="{885D7288-2549-472B-B491-11E3D1C351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77" b="96361" l="4131" r="97743">
                          <a14:foregroundMark x1="17078" y1="6441" x2="17078" y2="6441"/>
                          <a14:foregroundMark x1="15586" y1="9404" x2="15586" y2="9404"/>
                          <a14:foregroundMark x1="15586" y1="9662" x2="15586" y2="9662"/>
                          <a14:foregroundMark x1="15586" y1="10789" x2="16141" y2="12850"/>
                          <a14:foregroundMark x1="13827" y1="36167" x2="13827" y2="36167"/>
                          <a14:foregroundMark x1="13827" y1="36167" x2="13827" y2="36167"/>
                          <a14:foregroundMark x1="13693" y1="36167" x2="13693" y2="36167"/>
                          <a14:foregroundMark x1="13693" y1="36167" x2="13693" y2="36167"/>
                          <a14:foregroundMark x1="13693" y1="36393" x2="13693" y2="36393"/>
                          <a14:foregroundMark x1="13693" y1="36618" x2="5814" y2="58551"/>
                          <a14:foregroundMark x1="5814" y1="58551" x2="6904" y2="57649"/>
                          <a14:foregroundMark x1="6904" y1="57649" x2="6215" y2="57649"/>
                          <a14:foregroundMark x1="39338" y1="32721" x2="39338" y2="32721"/>
                          <a14:foregroundMark x1="38669" y1="33430" x2="30388" y2="32142"/>
                          <a14:foregroundMark x1="30388" y1="32142" x2="25760" y2="35266"/>
                          <a14:foregroundMark x1="93899" y1="30209" x2="93899" y2="30209"/>
                          <a14:foregroundMark x1="92408" y1="34557" x2="92408" y2="34557"/>
                          <a14:foregroundMark x1="92408" y1="34557" x2="92408" y2="34557"/>
                          <a14:foregroundMark x1="92408" y1="34557" x2="92408" y2="34557"/>
                          <a14:foregroundMark x1="74488" y1="93076" x2="74488" y2="93076"/>
                          <a14:foregroundMark x1="76535" y1="91240" x2="76535" y2="91240"/>
                          <a14:foregroundMark x1="76535" y1="91240" x2="76535" y2="91240"/>
                          <a14:foregroundMark x1="76802" y1="94461" x2="76802" y2="94461"/>
                          <a14:foregroundMark x1="76936" y1="94461" x2="76936" y2="94461"/>
                          <a14:foregroundMark x1="77070" y1="94461" x2="77070" y2="94461"/>
                          <a14:foregroundMark x1="4131" y1="93205" x2="4131" y2="93205"/>
                          <a14:foregroundMark x1="5584" y1="92464" x2="5584" y2="92464"/>
                          <a14:foregroundMark x1="10289" y1="94203" x2="10289" y2="94203"/>
                          <a14:foregroundMark x1="9180" y1="93205" x2="9180" y2="93205"/>
                          <a14:foregroundMark x1="12239" y1="92335" x2="12239" y2="92335"/>
                          <a14:foregroundMark x1="13961" y1="94622" x2="13961" y2="94622"/>
                          <a14:foregroundMark x1="14381" y1="91047" x2="14381" y2="91047"/>
                          <a14:foregroundMark x1="15414" y1="94042" x2="15414" y2="94042"/>
                          <a14:foregroundMark x1="81430" y1="93333" x2="81430" y2="93333"/>
                          <a14:foregroundMark x1="84242" y1="93623" x2="84509" y2="93913"/>
                          <a14:foregroundMark x1="85791" y1="93043" x2="85791" y2="93043"/>
                          <a14:foregroundMark x1="89023" y1="93752" x2="89023" y2="93752"/>
                          <a14:foregroundMark x1="90916" y1="96361" x2="90916" y2="96361"/>
                          <a14:foregroundMark x1="91758" y1="93333" x2="91758" y2="93333"/>
                          <a14:foregroundMark x1="93727" y1="94622" x2="93727" y2="94622"/>
                          <a14:foregroundMark x1="93727" y1="94622" x2="93727" y2="94622"/>
                          <a14:foregroundMark x1="68617" y1="91304" x2="68617" y2="91304"/>
                          <a14:foregroundMark x1="97743" y1="8052" x2="97743" y2="8052"/>
                          <a14:foregroundMark x1="70568" y1="92271" x2="70568" y2="92271"/>
                          <a14:foregroundMark x1="64793" y1="93205" x2="64793" y2="93205"/>
                          <a14:foregroundMark x1="64659" y1="92882" x2="64659" y2="92882"/>
                          <a14:foregroundMark x1="61522" y1="92560" x2="61522" y2="92560"/>
                          <a14:foregroundMark x1="56971" y1="93205" x2="56971" y2="93205"/>
                          <a14:foregroundMark x1="56971" y1="93205" x2="56971" y2="93205"/>
                          <a14:foregroundMark x1="53949" y1="91014" x2="53949" y2="91014"/>
                          <a14:foregroundMark x1="53949" y1="91014" x2="53949" y2="91014"/>
                          <a14:foregroundMark x1="48594" y1="92625" x2="48594" y2="92625"/>
                          <a14:foregroundMark x1="48594" y1="92625" x2="48594" y2="92625"/>
                          <a14:foregroundMark x1="46720" y1="94300" x2="46720" y2="94300"/>
                          <a14:foregroundMark x1="46720" y1="94300" x2="46720" y2="94300"/>
                          <a14:foregroundMark x1="43584" y1="93011" x2="43584" y2="93011"/>
                          <a14:foregroundMark x1="43584" y1="93011" x2="43584" y2="93011"/>
                          <a14:foregroundMark x1="41863" y1="92271" x2="41863" y2="92271"/>
                          <a14:foregroundMark x1="41863" y1="92271" x2="41863" y2="92271"/>
                          <a14:foregroundMark x1="42111" y1="90660" x2="42111" y2="90660"/>
                          <a14:foregroundMark x1="42150" y1="90660" x2="42150" y2="90660"/>
                          <a14:foregroundMark x1="39759" y1="94171" x2="39759" y2="94171"/>
                          <a14:foregroundMark x1="39797" y1="94171" x2="39797" y2="94171"/>
                          <a14:foregroundMark x1="37369" y1="93559" x2="37369" y2="93559"/>
                          <a14:foregroundMark x1="37369" y1="93559" x2="37369" y2="93559"/>
                          <a14:foregroundMark x1="37808" y1="90467" x2="37770" y2="90725"/>
                          <a14:foregroundMark x1="35800" y1="92142" x2="35800" y2="92142"/>
                          <a14:foregroundMark x1="35800" y1="92206" x2="35800" y2="92206"/>
                          <a14:foregroundMark x1="30063" y1="92560" x2="30197" y2="92625"/>
                          <a14:foregroundMark x1="30197" y1="92625" x2="30197" y2="92625"/>
                          <a14:foregroundMark x1="28705" y1="93881" x2="28705" y2="93881"/>
                          <a14:foregroundMark x1="28705" y1="93881" x2="28705" y2="93881"/>
                          <a14:foregroundMark x1="23963" y1="93688" x2="23963" y2="93688"/>
                          <a14:foregroundMark x1="24020" y1="93688" x2="24020" y2="93688"/>
                          <a14:foregroundMark x1="18876" y1="93559" x2="18876" y2="93559"/>
                          <a14:foregroundMark x1="18876" y1="93559" x2="18876" y2="93559"/>
                          <a14:foregroundMark x1="20578" y1="92399" x2="20578" y2="92399"/>
                          <a14:foregroundMark x1="20578" y1="92399" x2="20578" y2="92399"/>
                        </a14:backgroundRemoval>
                      </a14:imgEffect>
                    </a14:imgLayer>
                  </a14:imgProps>
                </a:ext>
              </a:extLst>
            </a:blip>
            <a:stretch>
              <a:fillRect/>
            </a:stretch>
          </p:blipFill>
          <p:spPr>
            <a:xfrm>
              <a:off x="5396851" y="6114865"/>
              <a:ext cx="866186" cy="514344"/>
            </a:xfrm>
            <a:prstGeom prst="rect">
              <a:avLst/>
            </a:prstGeom>
          </p:spPr>
        </p:pic>
        <p:pic>
          <p:nvPicPr>
            <p:cNvPr id="20" name="Picture 18" descr="Text&#10;&#10;Description automatically generated">
              <a:extLst>
                <a:ext uri="{FF2B5EF4-FFF2-40B4-BE49-F238E27FC236}">
                  <a16:creationId xmlns:a16="http://schemas.microsoft.com/office/drawing/2014/main" id="{6AA25543-376C-4286-88A3-A34F96B43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9768" y="5921191"/>
              <a:ext cx="1274943" cy="901691"/>
            </a:xfrm>
            <a:prstGeom prst="rect">
              <a:avLst/>
            </a:prstGeom>
          </p:spPr>
        </p:pic>
        <p:pic>
          <p:nvPicPr>
            <p:cNvPr id="21" name="Picture 10" descr="Text&#10;&#10;Description automatically generated">
              <a:extLst>
                <a:ext uri="{FF2B5EF4-FFF2-40B4-BE49-F238E27FC236}">
                  <a16:creationId xmlns:a16="http://schemas.microsoft.com/office/drawing/2014/main" id="{6667E9F9-BFA3-429A-A57F-F54C185A61BC}"/>
                </a:ext>
              </a:extLst>
            </p:cNvPr>
            <p:cNvPicPr>
              <a:picLocks noChangeAspect="1"/>
            </p:cNvPicPr>
            <p:nvPr/>
          </p:nvPicPr>
          <p:blipFill rotWithShape="1">
            <a:blip r:embed="rId8">
              <a:extLst>
                <a:ext uri="{28A0092B-C50C-407E-A947-70E740481C1C}">
                  <a14:useLocalDpi xmlns:a14="http://schemas.microsoft.com/office/drawing/2010/main" val="0"/>
                </a:ext>
              </a:extLst>
            </a:blip>
            <a:srcRect l="9541" r="9735"/>
            <a:stretch/>
          </p:blipFill>
          <p:spPr>
            <a:xfrm>
              <a:off x="2794001" y="6036425"/>
              <a:ext cx="1976119" cy="671223"/>
            </a:xfrm>
            <a:prstGeom prst="rect">
              <a:avLst/>
            </a:prstGeom>
          </p:spPr>
        </p:pic>
      </p:grpSp>
    </p:spTree>
    <p:extLst>
      <p:ext uri="{BB962C8B-B14F-4D97-AF65-F5344CB8AC3E}">
        <p14:creationId xmlns:p14="http://schemas.microsoft.com/office/powerpoint/2010/main" val="4152361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pos="13918">
          <p15:clr>
            <a:srgbClr val="FBAE40"/>
          </p15:clr>
        </p15:guide>
        <p15:guide id="2" pos="5926">
          <p15:clr>
            <a:srgbClr val="FBAE40"/>
          </p15:clr>
        </p15:guide>
        <p15:guide id="3" orient="horz" pos="2760">
          <p15:clr>
            <a:srgbClr val="FBAE40"/>
          </p15:clr>
        </p15:guide>
        <p15:guide id="4" orient="horz" pos="3048">
          <p15:clr>
            <a:srgbClr val="FBAE40"/>
          </p15:clr>
        </p15:guide>
        <p15:guide id="5" orient="horz" pos="3456">
          <p15:clr>
            <a:srgbClr val="FBAE40"/>
          </p15:clr>
        </p15:guide>
        <p15:guide id="6" orient="horz" pos="5088">
          <p15:clr>
            <a:srgbClr val="FBAE40"/>
          </p15:clr>
        </p15:guide>
        <p15:guide id="7" orient="horz" pos="5376">
          <p15:clr>
            <a:srgbClr val="FBAE40"/>
          </p15:clr>
        </p15:guide>
        <p15:guide id="8" orient="horz" pos="58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56128"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itle 24">
            <a:extLst>
              <a:ext uri="{FF2B5EF4-FFF2-40B4-BE49-F238E27FC236}">
                <a16:creationId xmlns:a16="http://schemas.microsoft.com/office/drawing/2014/main" id="{77EB35F8-45B0-403D-B8B7-32C1A2CB4370}"/>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3" name="Text Placeholder 9">
            <a:extLst>
              <a:ext uri="{FF2B5EF4-FFF2-40B4-BE49-F238E27FC236}">
                <a16:creationId xmlns:a16="http://schemas.microsoft.com/office/drawing/2014/main" id="{9DAE4CE3-F6DF-4ECC-816C-462F8E4FB2C3}"/>
              </a:ext>
            </a:extLst>
          </p:cNvPr>
          <p:cNvSpPr>
            <a:spLocks noGrp="1"/>
          </p:cNvSpPr>
          <p:nvPr>
            <p:ph type="body" sz="quarter" idx="21" hasCustomPrompt="1"/>
          </p:nvPr>
        </p:nvSpPr>
        <p:spPr>
          <a:xfrm>
            <a:off x="2505149"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4" name="Picture Placeholder 8">
            <a:extLst>
              <a:ext uri="{FF2B5EF4-FFF2-40B4-BE49-F238E27FC236}">
                <a16:creationId xmlns:a16="http://schemas.microsoft.com/office/drawing/2014/main" id="{322BDFC6-A050-4EA5-92FA-483F8A0523C6}"/>
              </a:ext>
            </a:extLst>
          </p:cNvPr>
          <p:cNvSpPr>
            <a:spLocks noGrp="1"/>
          </p:cNvSpPr>
          <p:nvPr>
            <p:ph type="pic" sz="quarter" idx="22"/>
          </p:nvPr>
        </p:nvSpPr>
        <p:spPr>
          <a:xfrm>
            <a:off x="4740711"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B1A2472F-35D7-48C9-9BC7-BCE35D941F47}"/>
              </a:ext>
            </a:extLst>
          </p:cNvPr>
          <p:cNvSpPr>
            <a:spLocks noGrp="1"/>
          </p:cNvSpPr>
          <p:nvPr>
            <p:ph type="body" sz="quarter" idx="23" hasCustomPrompt="1"/>
          </p:nvPr>
        </p:nvSpPr>
        <p:spPr>
          <a:xfrm>
            <a:off x="6789731"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1EF74AF0-C3D2-4E4C-B3F2-8DBBE08EE5E8}"/>
              </a:ext>
            </a:extLst>
          </p:cNvPr>
          <p:cNvSpPr>
            <a:spLocks noGrp="1"/>
          </p:cNvSpPr>
          <p:nvPr>
            <p:ph type="ftr" sz="quarter" idx="24"/>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5D469985-B7EF-3F49-9337-35CF102EC5D3}"/>
              </a:ext>
            </a:extLst>
          </p:cNvPr>
          <p:cNvSpPr>
            <a:spLocks noGrp="1"/>
          </p:cNvSpPr>
          <p:nvPr>
            <p:ph type="sldNum" sz="quarter" idx="25"/>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25129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&lt;Slide Title Here&gt;</a:t>
            </a:r>
            <a:endParaRPr lang="en-HK" dirty="0"/>
          </a:p>
        </p:txBody>
      </p:sp>
      <p:sp>
        <p:nvSpPr>
          <p:cNvPr id="2" name="Footer Placeholder 1">
            <a:extLst>
              <a:ext uri="{FF2B5EF4-FFF2-40B4-BE49-F238E27FC236}">
                <a16:creationId xmlns:a16="http://schemas.microsoft.com/office/drawing/2014/main" id="{B139A988-9A70-4E4D-AFC4-E92251DF2A6B}"/>
              </a:ext>
            </a:extLst>
          </p:cNvPr>
          <p:cNvSpPr>
            <a:spLocks noGrp="1"/>
          </p:cNvSpPr>
          <p:nvPr>
            <p:ph type="ftr" sz="quarter" idx="16"/>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B4D5404A-85EE-BC41-B283-82356F0CBFB2}"/>
              </a:ext>
            </a:extLst>
          </p:cNvPr>
          <p:cNvSpPr>
            <a:spLocks noGrp="1"/>
          </p:cNvSpPr>
          <p:nvPr>
            <p:ph type="sldNum" sz="quarter" idx="17"/>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0542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a:lvl1pPr>
          </a:lstStyle>
          <a:p>
            <a:r>
              <a:rPr lang="en-US" dirty="0"/>
              <a:t>References</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612015"/>
            <a:ext cx="7886700" cy="2487199"/>
          </a:xfrm>
          <a:ln>
            <a:noFill/>
          </a:ln>
        </p:spPr>
        <p:txBody>
          <a:bodyPr wrap="square" anchor="t">
            <a:noAutofit/>
          </a:bodyPr>
          <a:lstStyle>
            <a:lvl1pPr marL="342900" indent="-342900">
              <a:lnSpc>
                <a:spcPct val="150000"/>
              </a:lnSpc>
              <a:spcBef>
                <a:spcPts val="375"/>
              </a:spcBef>
              <a:buNone/>
              <a:defRPr sz="1200">
                <a:latin typeface="+mn-lt"/>
                <a:ea typeface="+mn-ea"/>
              </a:defRPr>
            </a:lvl1pPr>
            <a:lvl2pPr>
              <a:defRPr sz="1350"/>
            </a:lvl2pPr>
            <a:lvl3pPr>
              <a:defRPr sz="1350"/>
            </a:lvl3pPr>
          </a:lstStyle>
          <a:p>
            <a:pPr lvl="0"/>
            <a:r>
              <a:rPr lang="en-US" altLang="zh-HK" dirty="0"/>
              <a:t>&lt;Reference 1: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2: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3: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4: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lvl="0"/>
            <a:endParaRPr lang="en-US" altLang="zh-HK" dirty="0"/>
          </a:p>
        </p:txBody>
      </p:sp>
      <p:sp>
        <p:nvSpPr>
          <p:cNvPr id="2" name="Footer Placeholder 1">
            <a:extLst>
              <a:ext uri="{FF2B5EF4-FFF2-40B4-BE49-F238E27FC236}">
                <a16:creationId xmlns:a16="http://schemas.microsoft.com/office/drawing/2014/main" id="{0397BDE0-A1C8-EA49-97C2-C6EBEEF20084}"/>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EEBE08B-6992-1545-B1F1-2F9735940A9C}"/>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0831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38054345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1964017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s 1">
  <p:cSld name="Big numbers 1">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1752386" y="1907996"/>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zh-TW" altLang="en-US"/>
              <a:t>按一下以編輯母片標題樣式</a:t>
            </a:r>
            <a:endParaRPr/>
          </a:p>
        </p:txBody>
      </p:sp>
      <p:sp>
        <p:nvSpPr>
          <p:cNvPr id="19" name="Google Shape;19;p21"/>
          <p:cNvSpPr txBox="1">
            <a:spLocks noGrp="1"/>
          </p:cNvSpPr>
          <p:nvPr>
            <p:ph type="subTitle" idx="1"/>
          </p:nvPr>
        </p:nvSpPr>
        <p:spPr>
          <a:xfrm>
            <a:off x="1601325" y="2567100"/>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l">
              <a:lnSpc>
                <a:spcPct val="100000"/>
              </a:lnSpc>
              <a:spcBef>
                <a:spcPts val="0"/>
              </a:spcBef>
              <a:spcAft>
                <a:spcPts val="0"/>
              </a:spcAft>
              <a:buClr>
                <a:schemeClr val="lt1"/>
              </a:buClr>
              <a:buSzPts val="2100"/>
              <a:buNone/>
              <a:defRPr sz="2100"/>
            </a:lvl2pPr>
            <a:lvl3pPr lvl="2" algn="l">
              <a:lnSpc>
                <a:spcPct val="100000"/>
              </a:lnSpc>
              <a:spcBef>
                <a:spcPts val="0"/>
              </a:spcBef>
              <a:spcAft>
                <a:spcPts val="0"/>
              </a:spcAft>
              <a:buClr>
                <a:schemeClr val="lt1"/>
              </a:buClr>
              <a:buSzPts val="2100"/>
              <a:buNone/>
              <a:defRPr sz="2100"/>
            </a:lvl3pPr>
            <a:lvl4pPr lvl="3" algn="l">
              <a:lnSpc>
                <a:spcPct val="100000"/>
              </a:lnSpc>
              <a:spcBef>
                <a:spcPts val="0"/>
              </a:spcBef>
              <a:spcAft>
                <a:spcPts val="0"/>
              </a:spcAft>
              <a:buClr>
                <a:schemeClr val="lt1"/>
              </a:buClr>
              <a:buSzPts val="2100"/>
              <a:buNone/>
              <a:defRPr sz="2100"/>
            </a:lvl4pPr>
            <a:lvl5pPr lvl="4" algn="l">
              <a:lnSpc>
                <a:spcPct val="100000"/>
              </a:lnSpc>
              <a:spcBef>
                <a:spcPts val="0"/>
              </a:spcBef>
              <a:spcAft>
                <a:spcPts val="0"/>
              </a:spcAft>
              <a:buClr>
                <a:schemeClr val="lt1"/>
              </a:buClr>
              <a:buSzPts val="2100"/>
              <a:buNone/>
              <a:defRPr sz="2100"/>
            </a:lvl5pPr>
            <a:lvl6pPr lvl="5" algn="l">
              <a:lnSpc>
                <a:spcPct val="100000"/>
              </a:lnSpc>
              <a:spcBef>
                <a:spcPts val="0"/>
              </a:spcBef>
              <a:spcAft>
                <a:spcPts val="0"/>
              </a:spcAft>
              <a:buClr>
                <a:schemeClr val="dk1"/>
              </a:buClr>
              <a:buSzPts val="2100"/>
              <a:buNone/>
              <a:defRPr sz="2100"/>
            </a:lvl6pPr>
            <a:lvl7pPr lvl="6" algn="l">
              <a:lnSpc>
                <a:spcPct val="100000"/>
              </a:lnSpc>
              <a:spcBef>
                <a:spcPts val="0"/>
              </a:spcBef>
              <a:spcAft>
                <a:spcPts val="0"/>
              </a:spcAft>
              <a:buClr>
                <a:schemeClr val="dk1"/>
              </a:buClr>
              <a:buSzPts val="2100"/>
              <a:buNone/>
              <a:defRPr sz="2100"/>
            </a:lvl7pPr>
            <a:lvl8pPr lvl="7" algn="l">
              <a:lnSpc>
                <a:spcPct val="100000"/>
              </a:lnSpc>
              <a:spcBef>
                <a:spcPts val="0"/>
              </a:spcBef>
              <a:spcAft>
                <a:spcPts val="0"/>
              </a:spcAft>
              <a:buClr>
                <a:schemeClr val="dk1"/>
              </a:buClr>
              <a:buSzPts val="2100"/>
              <a:buNone/>
              <a:defRPr sz="2100"/>
            </a:lvl8pPr>
            <a:lvl9pPr lvl="8" algn="l">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
        <p:nvSpPr>
          <p:cNvPr id="20" name="Google Shape;20;p21"/>
          <p:cNvSpPr txBox="1">
            <a:spLocks noGrp="1"/>
          </p:cNvSpPr>
          <p:nvPr>
            <p:ph type="title" idx="2"/>
          </p:nvPr>
        </p:nvSpPr>
        <p:spPr>
          <a:xfrm>
            <a:off x="5009013" y="1908000"/>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r>
              <a:rPr lang="zh-TW" altLang="en-US"/>
              <a:t>按一下以編輯母片標題樣式</a:t>
            </a:r>
            <a:endParaRPr/>
          </a:p>
        </p:txBody>
      </p:sp>
      <p:sp>
        <p:nvSpPr>
          <p:cNvPr id="21" name="Google Shape;21;p21"/>
          <p:cNvSpPr txBox="1">
            <a:spLocks noGrp="1"/>
          </p:cNvSpPr>
          <p:nvPr>
            <p:ph type="subTitle" idx="3"/>
          </p:nvPr>
        </p:nvSpPr>
        <p:spPr>
          <a:xfrm>
            <a:off x="4857974" y="2567102"/>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Tree>
    <p:extLst>
      <p:ext uri="{BB962C8B-B14F-4D97-AF65-F5344CB8AC3E}">
        <p14:creationId xmlns:p14="http://schemas.microsoft.com/office/powerpoint/2010/main" val="136766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Outline">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49FE92D0-3884-4D0D-A700-9B39F14FEB58}"/>
              </a:ext>
            </a:extLst>
          </p:cNvPr>
          <p:cNvSpPr/>
          <p:nvPr/>
        </p:nvSpPr>
        <p:spPr>
          <a:xfrm>
            <a:off x="834317" y="1599648"/>
            <a:ext cx="7475367" cy="2473960"/>
          </a:xfrm>
          <a:prstGeom prst="roundRect">
            <a:avLst/>
          </a:prstGeom>
          <a:solidFill>
            <a:schemeClr val="tx1">
              <a:lumMod val="95000"/>
              <a:alpha val="69804"/>
            </a:schemeClr>
          </a:solid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Lesson Outline</a:t>
            </a:r>
            <a:endParaRPr lang="en-HK" dirty="0"/>
          </a:p>
        </p:txBody>
      </p:sp>
      <p:sp>
        <p:nvSpPr>
          <p:cNvPr id="9" name="Text Placeholder 8">
            <a:extLst>
              <a:ext uri="{FF2B5EF4-FFF2-40B4-BE49-F238E27FC236}">
                <a16:creationId xmlns:a16="http://schemas.microsoft.com/office/drawing/2014/main" id="{895AB9A3-3664-47EB-A624-97676D733E1B}"/>
              </a:ext>
            </a:extLst>
          </p:cNvPr>
          <p:cNvSpPr>
            <a:spLocks noGrp="1"/>
          </p:cNvSpPr>
          <p:nvPr>
            <p:ph type="body" sz="quarter" idx="16" hasCustomPrompt="1"/>
          </p:nvPr>
        </p:nvSpPr>
        <p:spPr>
          <a:xfrm>
            <a:off x="1328744" y="1986317"/>
            <a:ext cx="6486513" cy="1700621"/>
          </a:xfrm>
        </p:spPr>
        <p:txBody>
          <a:bodyPr/>
          <a:lstStyle>
            <a:lvl1pPr marL="214313" indent="-214313">
              <a:lnSpc>
                <a:spcPct val="150000"/>
              </a:lnSpc>
              <a:spcBef>
                <a:spcPts val="375"/>
              </a:spcBef>
              <a:buFont typeface="Arial" panose="020B0604020202020204" pitchFamily="34" charset="0"/>
              <a:buChar char="•"/>
              <a:defRPr sz="1800">
                <a:latin typeface="+mn-lt"/>
              </a:defRPr>
            </a:lvl1pPr>
            <a:lvl2pPr>
              <a:defRPr sz="1800">
                <a:latin typeface="+mn-lt"/>
              </a:defRPr>
            </a:lvl2pPr>
            <a:lvl3pPr>
              <a:defRPr sz="1800">
                <a:latin typeface="+mn-lt"/>
              </a:defRPr>
            </a:lvl3pPr>
          </a:lstStyle>
          <a:p>
            <a:pPr marL="571500" indent="-571500">
              <a:lnSpc>
                <a:spcPct val="150000"/>
              </a:lnSpc>
              <a:spcBef>
                <a:spcPts val="1000"/>
              </a:spcBef>
              <a:buFont typeface="Arial" panose="020B0604020202020204" pitchFamily="34" charset="0"/>
              <a:buChar char="•"/>
            </a:pPr>
            <a:r>
              <a:rPr lang="en-HK" sz="1800" dirty="0">
                <a:solidFill>
                  <a:schemeClr val="bg1"/>
                </a:solidFill>
              </a:rPr>
              <a:t>Mention the specific lesson outcomes or QF points</a:t>
            </a:r>
          </a:p>
        </p:txBody>
      </p:sp>
      <p:sp>
        <p:nvSpPr>
          <p:cNvPr id="2" name="Footer Placeholder 1">
            <a:extLst>
              <a:ext uri="{FF2B5EF4-FFF2-40B4-BE49-F238E27FC236}">
                <a16:creationId xmlns:a16="http://schemas.microsoft.com/office/drawing/2014/main" id="{34C8EBD3-02DE-3F4F-B7F1-9C07B847B04F}"/>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61D43AA-30B3-3941-B207-A416EBA3DB7F}"/>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94390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utcomes">
    <p:spTree>
      <p:nvGrpSpPr>
        <p:cNvPr id="1" name=""/>
        <p:cNvGrpSpPr/>
        <p:nvPr/>
      </p:nvGrpSpPr>
      <p:grpSpPr>
        <a:xfrm>
          <a:off x="0" y="0"/>
          <a:ext cx="0" cy="0"/>
          <a:chOff x="0" y="0"/>
          <a:chExt cx="0" cy="0"/>
        </a:xfrm>
      </p:grpSpPr>
      <p:sp>
        <p:nvSpPr>
          <p:cNvPr id="28" name="Picture Placeholder 8">
            <a:extLst>
              <a:ext uri="{FF2B5EF4-FFF2-40B4-BE49-F238E27FC236}">
                <a16:creationId xmlns:a16="http://schemas.microsoft.com/office/drawing/2014/main" id="{D0C62560-1E8A-44F2-821D-E78729A3683F}"/>
              </a:ext>
            </a:extLst>
          </p:cNvPr>
          <p:cNvSpPr>
            <a:spLocks noGrp="1"/>
          </p:cNvSpPr>
          <p:nvPr>
            <p:ph type="pic" sz="quarter" idx="18" hasCustomPrompt="1"/>
          </p:nvPr>
        </p:nvSpPr>
        <p:spPr>
          <a:xfrm>
            <a:off x="4668606" y="2064313"/>
            <a:ext cx="2022593" cy="2022062"/>
          </a:xfrm>
          <a:prstGeom prst="ellipse">
            <a:avLst/>
          </a:prstGeom>
          <a:solidFill>
            <a:schemeClr val="accent2"/>
          </a:solidFill>
        </p:spPr>
        <p:txBody>
          <a:bodyPr anchor="ctr">
            <a:normAutofit/>
          </a:bodyPr>
          <a:lstStyle>
            <a:lvl1pPr marL="0" indent="0" algn="ctr">
              <a:buNone/>
              <a:defRPr sz="1050" b="1"/>
            </a:lvl1pPr>
          </a:lstStyle>
          <a:p>
            <a:r>
              <a:rPr lang="en-US" dirty="0"/>
              <a:t>&lt;Make your own basic shape to replace this, with no border&gt;</a:t>
            </a:r>
          </a:p>
        </p:txBody>
      </p:sp>
      <p:sp>
        <p:nvSpPr>
          <p:cNvPr id="26" name="Picture Placeholder 8">
            <a:extLst>
              <a:ext uri="{FF2B5EF4-FFF2-40B4-BE49-F238E27FC236}">
                <a16:creationId xmlns:a16="http://schemas.microsoft.com/office/drawing/2014/main" id="{F6D9AEBD-B55A-4DB4-9FAF-8CDABE90D67F}"/>
              </a:ext>
            </a:extLst>
          </p:cNvPr>
          <p:cNvSpPr>
            <a:spLocks noGrp="1"/>
          </p:cNvSpPr>
          <p:nvPr>
            <p:ph type="pic" sz="quarter" idx="17" hasCustomPrompt="1"/>
          </p:nvPr>
        </p:nvSpPr>
        <p:spPr>
          <a:xfrm>
            <a:off x="2575397" y="2720731"/>
            <a:ext cx="1366003" cy="1365644"/>
          </a:xfrm>
          <a:prstGeom prst="ellipse">
            <a:avLst/>
          </a:prstGeom>
          <a:solidFill>
            <a:schemeClr val="accent2"/>
          </a:solidFill>
        </p:spPr>
        <p:txBody>
          <a:bodyPr anchor="ctr">
            <a:normAutofit/>
          </a:bodyPr>
          <a:lstStyle>
            <a:lvl1pPr marL="0" indent="0" algn="ctr">
              <a:buNone/>
              <a:defRPr sz="900" b="1"/>
            </a:lvl1pPr>
          </a:lstStyle>
          <a:p>
            <a:r>
              <a:rPr lang="en-US" dirty="0"/>
              <a:t>&lt;Make your own basic shape to replace this, with no border&gt;</a:t>
            </a:r>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Contents</a:t>
            </a:r>
            <a:endParaRPr lang="en-HK" dirty="0"/>
          </a:p>
        </p:txBody>
      </p:sp>
      <p:sp>
        <p:nvSpPr>
          <p:cNvPr id="17" name="Text Placeholder 16">
            <a:extLst>
              <a:ext uri="{FF2B5EF4-FFF2-40B4-BE49-F238E27FC236}">
                <a16:creationId xmlns:a16="http://schemas.microsoft.com/office/drawing/2014/main" id="{564A9C82-6CA8-4CBB-AFEB-1F31E7537BA1}"/>
              </a:ext>
            </a:extLst>
          </p:cNvPr>
          <p:cNvSpPr>
            <a:spLocks noGrp="1"/>
          </p:cNvSpPr>
          <p:nvPr>
            <p:ph type="body" sz="quarter" idx="13" hasCustomPrompt="1"/>
          </p:nvPr>
        </p:nvSpPr>
        <p:spPr>
          <a:xfrm>
            <a:off x="2575397" y="3130602"/>
            <a:ext cx="1366003" cy="545902"/>
          </a:xfrm>
        </p:spPr>
        <p:txBody>
          <a:bodyPr anchor="ctr"/>
          <a:lstStyle>
            <a:lvl1pPr algn="ctr">
              <a:buNone/>
              <a:defRPr b="1">
                <a:solidFill>
                  <a:schemeClr val="tx1"/>
                </a:solidFill>
              </a:defRPr>
            </a:lvl1pPr>
          </a:lstStyle>
          <a:p>
            <a:pPr lvl="0"/>
            <a:r>
              <a:rPr lang="en-US" dirty="0"/>
              <a:t>&lt;Point #1&gt;</a:t>
            </a:r>
            <a:endParaRPr lang="en-HK" dirty="0"/>
          </a:p>
        </p:txBody>
      </p:sp>
      <p:sp>
        <p:nvSpPr>
          <p:cNvPr id="22" name="Text Placeholder 16">
            <a:extLst>
              <a:ext uri="{FF2B5EF4-FFF2-40B4-BE49-F238E27FC236}">
                <a16:creationId xmlns:a16="http://schemas.microsoft.com/office/drawing/2014/main" id="{DF68D35B-17DF-477F-A02D-0112CDF4AC8C}"/>
              </a:ext>
            </a:extLst>
          </p:cNvPr>
          <p:cNvSpPr>
            <a:spLocks noGrp="1"/>
          </p:cNvSpPr>
          <p:nvPr>
            <p:ph type="body" sz="quarter" idx="14" hasCustomPrompt="1"/>
          </p:nvPr>
        </p:nvSpPr>
        <p:spPr>
          <a:xfrm>
            <a:off x="4996901" y="2818628"/>
            <a:ext cx="1366003" cy="545902"/>
          </a:xfrm>
        </p:spPr>
        <p:txBody>
          <a:bodyPr anchor="ctr"/>
          <a:lstStyle>
            <a:lvl1pPr marL="0" indent="0" algn="ctr">
              <a:buNone/>
              <a:defRPr b="1">
                <a:solidFill>
                  <a:schemeClr val="tx1"/>
                </a:solidFill>
              </a:defRPr>
            </a:lvl1pPr>
          </a:lstStyle>
          <a:p>
            <a:pPr lvl="0"/>
            <a:r>
              <a:rPr lang="en-US" dirty="0"/>
              <a:t>&lt;Point #2&gt;</a:t>
            </a:r>
            <a:endParaRPr lang="en-HK" dirty="0"/>
          </a:p>
        </p:txBody>
      </p:sp>
      <p:sp>
        <p:nvSpPr>
          <p:cNvPr id="24" name="Text Placeholder 23">
            <a:extLst>
              <a:ext uri="{FF2B5EF4-FFF2-40B4-BE49-F238E27FC236}">
                <a16:creationId xmlns:a16="http://schemas.microsoft.com/office/drawing/2014/main" id="{1222A6F0-47D5-4292-A4C6-630880308CDE}"/>
              </a:ext>
            </a:extLst>
          </p:cNvPr>
          <p:cNvSpPr>
            <a:spLocks noGrp="1"/>
          </p:cNvSpPr>
          <p:nvPr>
            <p:ph type="body" sz="quarter" idx="19" hasCustomPrompt="1"/>
          </p:nvPr>
        </p:nvSpPr>
        <p:spPr>
          <a:xfrm>
            <a:off x="2672648" y="2223840"/>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x.1</a:t>
            </a:r>
            <a:endParaRPr lang="en-HK" dirty="0"/>
          </a:p>
        </p:txBody>
      </p:sp>
      <p:sp>
        <p:nvSpPr>
          <p:cNvPr id="29" name="Text Placeholder 23">
            <a:extLst>
              <a:ext uri="{FF2B5EF4-FFF2-40B4-BE49-F238E27FC236}">
                <a16:creationId xmlns:a16="http://schemas.microsoft.com/office/drawing/2014/main" id="{27E1782A-A4D2-4AC1-9EE1-6A09664C9B7C}"/>
              </a:ext>
            </a:extLst>
          </p:cNvPr>
          <p:cNvSpPr>
            <a:spLocks noGrp="1"/>
          </p:cNvSpPr>
          <p:nvPr>
            <p:ph type="body" sz="quarter" idx="20" hasCustomPrompt="1"/>
          </p:nvPr>
        </p:nvSpPr>
        <p:spPr>
          <a:xfrm>
            <a:off x="5094151" y="1551186"/>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x.2</a:t>
            </a:r>
            <a:endParaRPr lang="en-HK" dirty="0"/>
          </a:p>
        </p:txBody>
      </p:sp>
      <p:sp>
        <p:nvSpPr>
          <p:cNvPr id="2" name="Footer Placeholder 1">
            <a:extLst>
              <a:ext uri="{FF2B5EF4-FFF2-40B4-BE49-F238E27FC236}">
                <a16:creationId xmlns:a16="http://schemas.microsoft.com/office/drawing/2014/main" id="{71B8DFCB-52A9-B449-AD77-B2045DDBB3A6}"/>
              </a:ext>
            </a:extLst>
          </p:cNvPr>
          <p:cNvSpPr>
            <a:spLocks noGrp="1"/>
          </p:cNvSpPr>
          <p:nvPr>
            <p:ph type="ftr" sz="quarter" idx="21"/>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3EA99B8C-282C-004A-ADBD-CDEB7D06652F}"/>
              </a:ext>
            </a:extLst>
          </p:cNvPr>
          <p:cNvSpPr>
            <a:spLocks noGrp="1"/>
          </p:cNvSpPr>
          <p:nvPr>
            <p:ph type="sldNum" sz="quarter" idx="2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57968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284364" y="1526289"/>
            <a:ext cx="4171068" cy="2882687"/>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sz="2250"/>
            </a:lvl1pPr>
          </a:lstStyle>
          <a:p>
            <a:r>
              <a:rPr lang="en-US" dirty="0"/>
              <a:t>&lt;Slide Title Here&gt;</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365647"/>
            <a:ext cx="3386515" cy="3043329"/>
          </a:xfrm>
        </p:spPr>
        <p:txBody>
          <a:bodyPr anchor="t">
            <a:normAutofit/>
          </a:bodyPr>
          <a:lstStyle>
            <a:lvl1pPr marL="214313" indent="-214313">
              <a:lnSpc>
                <a:spcPct val="150000"/>
              </a:lnSpc>
              <a:spcBef>
                <a:spcPts val="375"/>
              </a:spcBef>
              <a:buFont typeface="Arial" panose="020B0604020202020204" pitchFamily="34" charset="0"/>
              <a:buChar char="•"/>
              <a:defRPr sz="1650">
                <a:solidFill>
                  <a:schemeClr val="bg1"/>
                </a:solidFill>
                <a:latin typeface="+mn-lt"/>
                <a:ea typeface="Lato Medium" panose="020F0502020204030203" pitchFamily="34" charset="0"/>
                <a:cs typeface="Lato Medium" panose="020F0502020204030203" pitchFamily="34" charset="0"/>
              </a:defRPr>
            </a:lvl1pPr>
            <a:lvl2pPr>
              <a:defRPr sz="1650">
                <a:solidFill>
                  <a:schemeClr val="bg1"/>
                </a:solidFill>
              </a:defRPr>
            </a:lvl2pPr>
            <a:lvl3pPr>
              <a:defRPr sz="1650">
                <a:solidFill>
                  <a:schemeClr val="bg1"/>
                </a:solidFill>
              </a:defRPr>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a:p>
            <a:pPr lvl="0"/>
            <a:endParaRPr lang="en-HK" dirty="0"/>
          </a:p>
        </p:txBody>
      </p:sp>
      <p:sp>
        <p:nvSpPr>
          <p:cNvPr id="2" name="Footer Placeholder 1">
            <a:extLst>
              <a:ext uri="{FF2B5EF4-FFF2-40B4-BE49-F238E27FC236}">
                <a16:creationId xmlns:a16="http://schemas.microsoft.com/office/drawing/2014/main" id="{CD36B2EE-508F-054F-836D-E0CC1ABBB74B}"/>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E07804B-13FC-9F4C-8888-97F387E8796E}"/>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32413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6" name="Title 24">
            <a:extLst>
              <a:ext uri="{FF2B5EF4-FFF2-40B4-BE49-F238E27FC236}">
                <a16:creationId xmlns:a16="http://schemas.microsoft.com/office/drawing/2014/main" id="{75AA9749-A0D2-4406-A960-2FEBCA97D295}"/>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7" name="Picture Placeholder 8">
            <a:extLst>
              <a:ext uri="{FF2B5EF4-FFF2-40B4-BE49-F238E27FC236}">
                <a16:creationId xmlns:a16="http://schemas.microsoft.com/office/drawing/2014/main" id="{C5420959-9E2C-4756-B905-A4A79E99B241}"/>
              </a:ext>
            </a:extLst>
          </p:cNvPr>
          <p:cNvSpPr>
            <a:spLocks noGrp="1"/>
          </p:cNvSpPr>
          <p:nvPr>
            <p:ph type="pic" sz="quarter" idx="14"/>
          </p:nvPr>
        </p:nvSpPr>
        <p:spPr>
          <a:xfrm>
            <a:off x="976203" y="1725078"/>
            <a:ext cx="3595797" cy="248510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ext Placeholder 9">
            <a:extLst>
              <a:ext uri="{FF2B5EF4-FFF2-40B4-BE49-F238E27FC236}">
                <a16:creationId xmlns:a16="http://schemas.microsoft.com/office/drawing/2014/main" id="{8E4DEECA-8DD8-4F7A-BCAB-0AF4E7AC9946}"/>
              </a:ext>
            </a:extLst>
          </p:cNvPr>
          <p:cNvSpPr>
            <a:spLocks noGrp="1"/>
          </p:cNvSpPr>
          <p:nvPr>
            <p:ph type="body" sz="quarter" idx="15" hasCustomPrompt="1"/>
          </p:nvPr>
        </p:nvSpPr>
        <p:spPr>
          <a:xfrm>
            <a:off x="5301357" y="1365647"/>
            <a:ext cx="3386515" cy="3078748"/>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9182CA34-897C-9943-865B-5EC69B386280}"/>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2176B4C-32C3-BD4B-B666-E64A50C62E90}"/>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90194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8710">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Below">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2F7C10D4-A8F6-4CC7-AC4D-06CB6329C271}"/>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0" name="Picture Placeholder 8">
            <a:extLst>
              <a:ext uri="{FF2B5EF4-FFF2-40B4-BE49-F238E27FC236}">
                <a16:creationId xmlns:a16="http://schemas.microsoft.com/office/drawing/2014/main" id="{9B82FECD-B4F3-4F7B-BF2A-7BE0534FBFED}"/>
              </a:ext>
            </a:extLst>
          </p:cNvPr>
          <p:cNvSpPr>
            <a:spLocks noGrp="1"/>
          </p:cNvSpPr>
          <p:nvPr>
            <p:ph type="pic" sz="quarter" idx="18"/>
          </p:nvPr>
        </p:nvSpPr>
        <p:spPr>
          <a:xfrm>
            <a:off x="1620603" y="2571750"/>
            <a:ext cx="5902793" cy="1793391"/>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7932DB2E-9594-4FCE-A26D-416626EBB89F}"/>
              </a:ext>
            </a:extLst>
          </p:cNvPr>
          <p:cNvSpPr>
            <a:spLocks noGrp="1"/>
          </p:cNvSpPr>
          <p:nvPr>
            <p:ph type="body" sz="quarter" idx="15" hasCustomPrompt="1"/>
          </p:nvPr>
        </p:nvSpPr>
        <p:spPr>
          <a:xfrm>
            <a:off x="731614" y="1365646"/>
            <a:ext cx="7680773" cy="1092773"/>
          </a:xfrm>
        </p:spPr>
        <p:txBody>
          <a:bodyPr anchor="t">
            <a:normAutofit/>
          </a:bodyPr>
          <a:lstStyle>
            <a:lvl1pPr marL="0" indent="0">
              <a:lnSpc>
                <a:spcPct val="150000"/>
              </a:lnSpc>
              <a:spcBef>
                <a:spcPts val="375"/>
              </a:spcBef>
              <a:buNone/>
              <a:defRPr sz="1650">
                <a:latin typeface="+mn-lt"/>
              </a:defRPr>
            </a:lvl1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p>
        </p:txBody>
      </p:sp>
      <p:sp>
        <p:nvSpPr>
          <p:cNvPr id="2" name="Footer Placeholder 1">
            <a:extLst>
              <a:ext uri="{FF2B5EF4-FFF2-40B4-BE49-F238E27FC236}">
                <a16:creationId xmlns:a16="http://schemas.microsoft.com/office/drawing/2014/main" id="{47B721A8-E915-7E49-B32D-4491D3C99094}"/>
              </a:ext>
            </a:extLst>
          </p:cNvPr>
          <p:cNvSpPr>
            <a:spLocks noGrp="1"/>
          </p:cNvSpPr>
          <p:nvPr>
            <p:ph type="ftr" sz="quarter" idx="20"/>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4B3D06B1-7C4A-9343-B57D-A6B7D1FEAEB5}"/>
              </a:ext>
            </a:extLst>
          </p:cNvPr>
          <p:cNvSpPr>
            <a:spLocks noGrp="1"/>
          </p:cNvSpPr>
          <p:nvPr>
            <p:ph type="sldNum" sz="quarter" idx="21"/>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46084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2AC7C9A0-C487-1A4B-8E10-0C14D57A77EF}"/>
              </a:ext>
            </a:extLst>
          </p:cNvPr>
          <p:cNvSpPr>
            <a:spLocks noGrp="1"/>
          </p:cNvSpPr>
          <p:nvPr>
            <p:ph type="pic" sz="quarter" idx="15"/>
          </p:nvPr>
        </p:nvSpPr>
        <p:spPr>
          <a:xfrm>
            <a:off x="346026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AA46D0FC-61EB-8347-B0F4-17667E5F08BA}"/>
              </a:ext>
            </a:extLst>
          </p:cNvPr>
          <p:cNvSpPr>
            <a:spLocks noGrp="1"/>
          </p:cNvSpPr>
          <p:nvPr>
            <p:ph type="pic" sz="quarter" idx="16"/>
          </p:nvPr>
        </p:nvSpPr>
        <p:spPr>
          <a:xfrm>
            <a:off x="484339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236122E8-E51B-D348-ACE9-189658BA7F8D}"/>
              </a:ext>
            </a:extLst>
          </p:cNvPr>
          <p:cNvSpPr>
            <a:spLocks noGrp="1"/>
          </p:cNvSpPr>
          <p:nvPr>
            <p:ph type="pic" sz="quarter" idx="17"/>
          </p:nvPr>
        </p:nvSpPr>
        <p:spPr>
          <a:xfrm>
            <a:off x="346026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0" name="Picture Placeholder 8">
            <a:extLst>
              <a:ext uri="{FF2B5EF4-FFF2-40B4-BE49-F238E27FC236}">
                <a16:creationId xmlns:a16="http://schemas.microsoft.com/office/drawing/2014/main" id="{39A8D908-7BD3-2E48-80AC-D9C030BD4B9A}"/>
              </a:ext>
            </a:extLst>
          </p:cNvPr>
          <p:cNvSpPr>
            <a:spLocks noGrp="1"/>
          </p:cNvSpPr>
          <p:nvPr>
            <p:ph type="pic" sz="quarter" idx="18"/>
          </p:nvPr>
        </p:nvSpPr>
        <p:spPr>
          <a:xfrm>
            <a:off x="484339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2" name="Title 24">
            <a:extLst>
              <a:ext uri="{FF2B5EF4-FFF2-40B4-BE49-F238E27FC236}">
                <a16:creationId xmlns:a16="http://schemas.microsoft.com/office/drawing/2014/main" id="{C33CEA8E-2105-4BF6-94DD-CE601A816E02}"/>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4" name="Text Placeholder 9">
            <a:extLst>
              <a:ext uri="{FF2B5EF4-FFF2-40B4-BE49-F238E27FC236}">
                <a16:creationId xmlns:a16="http://schemas.microsoft.com/office/drawing/2014/main" id="{1B287D08-CD62-47F5-983A-E0E6E9A5D32F}"/>
              </a:ext>
            </a:extLst>
          </p:cNvPr>
          <p:cNvSpPr>
            <a:spLocks noGrp="1"/>
          </p:cNvSpPr>
          <p:nvPr>
            <p:ph type="body" sz="quarter" idx="20" hasCustomPrompt="1"/>
          </p:nvPr>
        </p:nvSpPr>
        <p:spPr>
          <a:xfrm>
            <a:off x="6333962"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5" name="Text Placeholder 9">
            <a:extLst>
              <a:ext uri="{FF2B5EF4-FFF2-40B4-BE49-F238E27FC236}">
                <a16:creationId xmlns:a16="http://schemas.microsoft.com/office/drawing/2014/main" id="{972E76DF-7C03-41FA-AD81-BB38C36DD09C}"/>
              </a:ext>
            </a:extLst>
          </p:cNvPr>
          <p:cNvSpPr>
            <a:spLocks noGrp="1"/>
          </p:cNvSpPr>
          <p:nvPr>
            <p:ph type="body" sz="quarter" idx="21" hasCustomPrompt="1"/>
          </p:nvPr>
        </p:nvSpPr>
        <p:spPr>
          <a:xfrm>
            <a:off x="631169"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CE704549-32CF-D048-970B-E8B897834BA3}"/>
              </a:ext>
            </a:extLst>
          </p:cNvPr>
          <p:cNvSpPr>
            <a:spLocks noGrp="1"/>
          </p:cNvSpPr>
          <p:nvPr>
            <p:ph type="ftr" sz="quarter" idx="22"/>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93F1AFF9-3501-9741-83C9-B4C809225619}"/>
              </a:ext>
            </a:extLst>
          </p:cNvPr>
          <p:cNvSpPr>
            <a:spLocks noGrp="1"/>
          </p:cNvSpPr>
          <p:nvPr>
            <p:ph type="sldNum" sz="quarter" idx="23"/>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37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a:effectLst>
            <a:outerShdw blurRad="38100" dist="38100" dir="2700000" algn="ctr" rotWithShape="0">
              <a:schemeClr val="bg1">
                <a:alpha val="43000"/>
              </a:schemeClr>
            </a:outerShdw>
          </a:effectLst>
        </p:spPr>
        <p:txBody>
          <a:bodyPr vert="horz" lIns="91440" tIns="45720" rIns="91440" bIns="45720" rtlCol="0" anchor="ctr">
            <a:normAutofit/>
          </a:body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lang="zh-TW" altLang="en-US"/>
              <a:t>按一下以編輯母片標題樣式</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bg2">
                    <a:lumMod val="50000"/>
                  </a:schemeClr>
                </a:solidFill>
              </a:defRPr>
            </a:lvl1pPr>
          </a:lstStyle>
          <a:p>
            <a:endParaRPr lang="zh-HK" altLang="en-US"/>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solidFill>
                  <a:schemeClr val="bg2">
                    <a:lumMod val="50000"/>
                  </a:schemeClr>
                </a:solidFill>
              </a:defRPr>
            </a:lvl1pPr>
          </a:lstStyle>
          <a:p>
            <a:endParaRPr lang="zh-HK"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2">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ooter Placeholder 4">
            <a:extLst>
              <a:ext uri="{FF2B5EF4-FFF2-40B4-BE49-F238E27FC236}">
                <a16:creationId xmlns:a16="http://schemas.microsoft.com/office/drawing/2014/main" id="{1A2AE939-ABFF-1947-BC7C-301F2F8C7484}"/>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t>Copyright </a:t>
            </a:r>
            <a:r>
              <a:rPr lang="en-HK" dirty="0"/>
              <a:t>© 2021 Krystal Institute Limited. All rights reserved.</a:t>
            </a:r>
            <a:endParaRPr lang="en-US" dirty="0"/>
          </a:p>
        </p:txBody>
      </p:sp>
    </p:spTree>
    <p:extLst>
      <p:ext uri="{BB962C8B-B14F-4D97-AF65-F5344CB8AC3E}">
        <p14:creationId xmlns:p14="http://schemas.microsoft.com/office/powerpoint/2010/main" val="5438665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685640" rtl="0" eaLnBrk="1" latinLnBrk="0" hangingPunct="1">
        <a:lnSpc>
          <a:spcPct val="90000"/>
        </a:lnSpc>
        <a:spcBef>
          <a:spcPct val="0"/>
        </a:spcBef>
        <a:buNone/>
        <a:defRPr kumimoji="0" lang="en-US" sz="3300" b="1" i="0" u="none" strike="noStrike" kern="1200" cap="none" spc="0" normalizeH="0" baseline="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p:titleStyle>
    <p:bodyStyle>
      <a:lvl1pPr marL="0" indent="0" algn="l" defTabSz="685640" rtl="0" eaLnBrk="1" latinLnBrk="0" hangingPunct="1">
        <a:lnSpc>
          <a:spcPct val="90000"/>
        </a:lnSpc>
        <a:spcBef>
          <a:spcPts val="750"/>
        </a:spcBef>
        <a:buFont typeface="Arial" panose="020B0604020202020204" pitchFamily="34" charset="0"/>
        <a:buNone/>
        <a:defRPr sz="1650" kern="1200">
          <a:solidFill>
            <a:schemeClr val="bg1"/>
          </a:solidFill>
          <a:latin typeface="Lato Medium" panose="020F0502020204030203"/>
          <a:ea typeface="+mn-ea"/>
          <a:cs typeface="+mn-cs"/>
        </a:defRPr>
      </a:lvl1pPr>
      <a:lvl2pPr marL="342820" indent="0" algn="l" defTabSz="685640" rtl="0" eaLnBrk="1" latinLnBrk="0" hangingPunct="1">
        <a:lnSpc>
          <a:spcPct val="90000"/>
        </a:lnSpc>
        <a:spcBef>
          <a:spcPts val="375"/>
        </a:spcBef>
        <a:buFont typeface="Arial" panose="020B0604020202020204" pitchFamily="34" charset="0"/>
        <a:buNone/>
        <a:defRPr sz="1500" kern="1200">
          <a:solidFill>
            <a:schemeClr val="bg1"/>
          </a:solidFill>
          <a:latin typeface="Lato Light" panose="020F0502020204030203"/>
          <a:ea typeface="+mn-ea"/>
          <a:cs typeface="+mn-cs"/>
        </a:defRPr>
      </a:lvl2pPr>
      <a:lvl3pPr marL="685640" indent="0" algn="l" defTabSz="685640" rtl="0" eaLnBrk="1" latinLnBrk="0" hangingPunct="1">
        <a:lnSpc>
          <a:spcPct val="90000"/>
        </a:lnSpc>
        <a:spcBef>
          <a:spcPts val="375"/>
        </a:spcBef>
        <a:buFont typeface="Arial" panose="020B0604020202020204" pitchFamily="34" charset="0"/>
        <a:buNone/>
        <a:defRPr sz="1200" kern="1200">
          <a:solidFill>
            <a:schemeClr val="bg1"/>
          </a:solidFill>
          <a:latin typeface="Lato Light" panose="020F0502020204030203"/>
          <a:ea typeface="+mn-ea"/>
          <a:cs typeface="+mn-cs"/>
        </a:defRPr>
      </a:lvl3pPr>
      <a:lvl4pPr marL="102846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4pPr>
      <a:lvl5pPr marL="137128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223" y="573882"/>
            <a:ext cx="7875299" cy="38087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1" y="1369219"/>
            <a:ext cx="7886700" cy="29528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48F63A3B-78C7-47BE-AE5E-E10140E04643}" type="slidenum">
              <a:rPr lang="en-US" smtClean="0"/>
              <a:pPr/>
              <a:t>‹#›</a:t>
            </a:fld>
            <a:endParaRPr lang="en-US" dirty="0"/>
          </a:p>
        </p:txBody>
      </p:sp>
      <p:sp>
        <p:nvSpPr>
          <p:cNvPr id="10" name="Footer Placeholder 4">
            <a:extLst>
              <a:ext uri="{FF2B5EF4-FFF2-40B4-BE49-F238E27FC236}">
                <a16:creationId xmlns:a16="http://schemas.microsoft.com/office/drawing/2014/main" id="{F83720A3-979E-8645-9E6D-3891D1B2EA13}"/>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Copyright </a:t>
            </a:r>
            <a:r>
              <a:rPr lang="en-HK" dirty="0">
                <a:latin typeface="Calibri" panose="020F0502020204030204" pitchFamily="34" charset="0"/>
                <a:cs typeface="Calibri" panose="020F0502020204030204" pitchFamily="34" charset="0"/>
              </a:rPr>
              <a:t>© 2021 Krystal Institute Limited. All rights reserved.</a:t>
            </a:r>
            <a:endParaRPr lang="en-US" dirty="0">
              <a:latin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17C0A610-5777-4841-A610-67EBE6C07891}"/>
              </a:ext>
            </a:extLst>
          </p:cNvPr>
          <p:cNvSpPr txBox="1">
            <a:spLocks/>
          </p:cNvSpPr>
          <p:nvPr userDrawn="1"/>
        </p:nvSpPr>
        <p:spPr>
          <a:xfrm>
            <a:off x="628279" y="37147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50" kern="1200">
                <a:solidFill>
                  <a:schemeClr val="bg1"/>
                </a:solidFill>
                <a:latin typeface="Lato Medium" panose="020F0502020204030203"/>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050" kern="1200">
                <a:solidFill>
                  <a:schemeClr val="bg1"/>
                </a:solidFill>
                <a:latin typeface="Daytona Pro Condensed Light" panose="020B0306030503040204" pitchFamily="34" charset="0"/>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050" kern="1200">
                <a:solidFill>
                  <a:schemeClr val="bg1"/>
                </a:solidFill>
                <a:latin typeface="Daytona Pro Condensed Light" panose="020B0306030503040204" pitchFamily="34" charset="0"/>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050" kern="1200">
                <a:solidFill>
                  <a:schemeClr val="bg1"/>
                </a:solidFill>
                <a:latin typeface="Daytona Pro Condensed Light" panose="020B0306030503040204" pitchFamily="34" charset="0"/>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HK" b="0" i="0" dirty="0">
              <a:latin typeface="Daytona Condensed Light" panose="020B0306030503040204" pitchFamily="34" charset="0"/>
            </a:endParaRPr>
          </a:p>
        </p:txBody>
      </p:sp>
      <p:sp>
        <p:nvSpPr>
          <p:cNvPr id="7" name="Title Placeholder 1">
            <a:extLst>
              <a:ext uri="{FF2B5EF4-FFF2-40B4-BE49-F238E27FC236}">
                <a16:creationId xmlns:a16="http://schemas.microsoft.com/office/drawing/2014/main" id="{EF9B43F9-99F7-014A-9D41-B38179B15919}"/>
              </a:ext>
            </a:extLst>
          </p:cNvPr>
          <p:cNvSpPr txBox="1">
            <a:spLocks/>
          </p:cNvSpPr>
          <p:nvPr userDrawn="1"/>
        </p:nvSpPr>
        <p:spPr>
          <a:xfrm>
            <a:off x="626222" y="181038"/>
            <a:ext cx="7875299" cy="380874"/>
          </a:xfrm>
          <a:prstGeom prst="rect">
            <a:avLst/>
          </a:prstGeom>
        </p:spPr>
        <p:txBody>
          <a:bodyPr vert="horz" lIns="91440" tIns="45720" rIns="91440" bIns="45720" rtlCol="0" anchor="ctr">
            <a:noAutofit/>
          </a:bodyPr>
          <a:lst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a:lstStyle>
          <a:p>
            <a:endParaRPr lang="en-HK" sz="1050" b="0" dirty="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 Placeholder 3">
            <a:extLst>
              <a:ext uri="{FF2B5EF4-FFF2-40B4-BE49-F238E27FC236}">
                <a16:creationId xmlns:a16="http://schemas.microsoft.com/office/drawing/2014/main" id="{D5C5725D-2D4D-8141-87AA-85B98F9674F6}"/>
              </a:ext>
            </a:extLst>
          </p:cNvPr>
          <p:cNvSpPr txBox="1">
            <a:spLocks/>
          </p:cNvSpPr>
          <p:nvPr userDrawn="1"/>
        </p:nvSpPr>
        <p:spPr>
          <a:xfrm>
            <a:off x="626222" y="35950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0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HK" dirty="0"/>
              <a:t>UI/UX Design</a:t>
            </a:r>
          </a:p>
        </p:txBody>
      </p:sp>
    </p:spTree>
    <p:extLst>
      <p:ext uri="{BB962C8B-B14F-4D97-AF65-F5344CB8AC3E}">
        <p14:creationId xmlns:p14="http://schemas.microsoft.com/office/powerpoint/2010/main" val="20824654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p:titleStyle>
    <p:bodyStyle>
      <a:lvl1pPr marL="214313" indent="-214313" algn="l" defTabSz="68564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guide id="5" orient="horz" pos="2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7.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6.xml"/><Relationship Id="rId1" Type="http://schemas.openxmlformats.org/officeDocument/2006/relationships/video" Target="https://www.youtube.com/embed/RiskcBe6rIw?feature=oembed"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6.xml"/><Relationship Id="rId1" Type="http://schemas.openxmlformats.org/officeDocument/2006/relationships/video" Target="https://www.youtube.com/embed/5RluSnRPRbI?feature=oembed"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timeauction.org/project/sentor/ui-ux-designer-online-platform-mobile-app/1323" TargetMode="External"/><Relationship Id="rId2" Type="http://schemas.openxmlformats.org/officeDocument/2006/relationships/image" Target="../media/image8.jfif"/><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fonts.google.com/icons?selected=Material+Icons"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s://www.freepik.com/" TargetMode="Externa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www.flaticon.com/"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www.pexels.com/zh-tw/"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timeauction.org/project/sentor/ui-ux-designer-online-platform-mobile-app/1323" TargetMode="External"/><Relationship Id="rId2" Type="http://schemas.openxmlformats.org/officeDocument/2006/relationships/image" Target="../media/image8.jfi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dribbble.com/"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hyperlink" Target="https://dribbble.com/"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codepen.io/"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www.palettable.io/E391A8"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BED14-8D0E-2742-8814-E908F4405A74}"/>
              </a:ext>
            </a:extLst>
          </p:cNvPr>
          <p:cNvSpPr>
            <a:spLocks noGrp="1"/>
          </p:cNvSpPr>
          <p:nvPr>
            <p:ph type="body" sz="quarter" idx="10"/>
          </p:nvPr>
        </p:nvSpPr>
        <p:spPr>
          <a:xfrm>
            <a:off x="605875" y="2057400"/>
            <a:ext cx="5076694" cy="971550"/>
          </a:xfrm>
        </p:spPr>
        <p:txBody>
          <a:bodyPr>
            <a:normAutofit/>
          </a:bodyPr>
          <a:lstStyle/>
          <a:p>
            <a:r>
              <a:rPr lang="en-US" dirty="0"/>
              <a:t>Lesson</a:t>
            </a:r>
            <a:r>
              <a:rPr lang="zh-TW" altLang="en-US" dirty="0"/>
              <a:t> </a:t>
            </a:r>
            <a:r>
              <a:rPr lang="en-US" altLang="zh-TW" dirty="0"/>
              <a:t>1: </a:t>
            </a:r>
            <a:r>
              <a:rPr lang="en-US" altLang="zh-HK" sz="3600" b="1" dirty="0">
                <a:solidFill>
                  <a:srgbClr val="282D36"/>
                </a:solidFill>
                <a:latin typeface="Lato"/>
                <a:ea typeface="Lato"/>
                <a:cs typeface="Lato"/>
                <a:sym typeface="Lato"/>
              </a:rPr>
              <a:t>UI/UX Design I</a:t>
            </a:r>
            <a:endParaRPr lang="en-US" dirty="0"/>
          </a:p>
        </p:txBody>
      </p:sp>
      <p:sp>
        <p:nvSpPr>
          <p:cNvPr id="3" name="Text Placeholder 2">
            <a:extLst>
              <a:ext uri="{FF2B5EF4-FFF2-40B4-BE49-F238E27FC236}">
                <a16:creationId xmlns:a16="http://schemas.microsoft.com/office/drawing/2014/main" id="{3B512518-62D2-A147-A6D9-9B2F072C9F23}"/>
              </a:ext>
            </a:extLst>
          </p:cNvPr>
          <p:cNvSpPr>
            <a:spLocks noGrp="1"/>
          </p:cNvSpPr>
          <p:nvPr>
            <p:ph type="body" sz="quarter" idx="12"/>
          </p:nvPr>
        </p:nvSpPr>
        <p:spPr/>
        <p:txBody>
          <a:bodyPr/>
          <a:lstStyle/>
          <a:p>
            <a:r>
              <a:rPr lang="en-US" dirty="0"/>
              <a:t>Presented by Krystal Educational Platform</a:t>
            </a:r>
          </a:p>
        </p:txBody>
      </p:sp>
      <p:sp>
        <p:nvSpPr>
          <p:cNvPr id="4" name="Text Placeholder 3">
            <a:extLst>
              <a:ext uri="{FF2B5EF4-FFF2-40B4-BE49-F238E27FC236}">
                <a16:creationId xmlns:a16="http://schemas.microsoft.com/office/drawing/2014/main" id="{773E1838-EC28-2A4F-87AE-71FBFA724839}"/>
              </a:ext>
            </a:extLst>
          </p:cNvPr>
          <p:cNvSpPr>
            <a:spLocks noGrp="1"/>
          </p:cNvSpPr>
          <p:nvPr>
            <p:ph type="body" sz="quarter" idx="15"/>
          </p:nvPr>
        </p:nvSpPr>
        <p:spPr/>
        <p:txBody>
          <a:bodyPr/>
          <a:lstStyle/>
          <a:p>
            <a:r>
              <a:rPr lang="en-US" dirty="0"/>
              <a:t>UI/UX Design</a:t>
            </a:r>
          </a:p>
        </p:txBody>
      </p:sp>
    </p:spTree>
    <p:extLst>
      <p:ext uri="{BB962C8B-B14F-4D97-AF65-F5344CB8AC3E}">
        <p14:creationId xmlns:p14="http://schemas.microsoft.com/office/powerpoint/2010/main" val="2995546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3" y="2263893"/>
            <a:ext cx="5169203" cy="960718"/>
          </a:xfrm>
        </p:spPr>
        <p:txBody>
          <a:bodyPr>
            <a:normAutofit fontScale="90000"/>
          </a:bodyPr>
          <a:lstStyle/>
          <a:p>
            <a:r>
              <a:rPr lang="en-US" sz="3600" dirty="0"/>
              <a:t>Difference</a:t>
            </a:r>
            <a:r>
              <a:rPr lang="en-US" dirty="0"/>
              <a:t> of UI/UX Design</a:t>
            </a:r>
            <a:br>
              <a:rPr lang="en-US" dirty="0"/>
            </a:br>
            <a:endParaRPr lang="en-US" dirty="0"/>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1.2</a:t>
            </a:r>
          </a:p>
        </p:txBody>
      </p:sp>
    </p:spTree>
    <p:extLst>
      <p:ext uri="{BB962C8B-B14F-4D97-AF65-F5344CB8AC3E}">
        <p14:creationId xmlns:p14="http://schemas.microsoft.com/office/powerpoint/2010/main" val="3403578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2245C11-A710-4276-AB5A-D73E6F021DC8}"/>
              </a:ext>
            </a:extLst>
          </p:cNvPr>
          <p:cNvSpPr>
            <a:spLocks noGrp="1"/>
          </p:cNvSpPr>
          <p:nvPr>
            <p:ph type="title"/>
          </p:nvPr>
        </p:nvSpPr>
        <p:spPr/>
        <p:txBody>
          <a:bodyPr/>
          <a:lstStyle/>
          <a:p>
            <a:r>
              <a:rPr lang="en-US" altLang="zh-HK" dirty="0"/>
              <a:t>1.2 Difference of UI/UX Design</a:t>
            </a:r>
            <a:endParaRPr lang="zh-HK" altLang="en-US" dirty="0"/>
          </a:p>
        </p:txBody>
      </p:sp>
      <p:sp>
        <p:nvSpPr>
          <p:cNvPr id="5" name="投影片編號版面配置區 4">
            <a:extLst>
              <a:ext uri="{FF2B5EF4-FFF2-40B4-BE49-F238E27FC236}">
                <a16:creationId xmlns:a16="http://schemas.microsoft.com/office/drawing/2014/main" id="{BBEA9739-7A0A-4DE1-9676-F43C9D2CCD5B}"/>
              </a:ext>
            </a:extLst>
          </p:cNvPr>
          <p:cNvSpPr>
            <a:spLocks noGrp="1"/>
          </p:cNvSpPr>
          <p:nvPr>
            <p:ph type="sldNum" sz="quarter" idx="18"/>
          </p:nvPr>
        </p:nvSpPr>
        <p:spPr/>
        <p:txBody>
          <a:bodyPr/>
          <a:lstStyle/>
          <a:p>
            <a:fld id="{48F63A3B-78C7-47BE-AE5E-E10140E04643}" type="slidenum">
              <a:rPr lang="en-US" smtClean="0"/>
              <a:pPr/>
              <a:t>11</a:t>
            </a:fld>
            <a:endParaRPr lang="en-US" dirty="0"/>
          </a:p>
        </p:txBody>
      </p:sp>
      <p:grpSp>
        <p:nvGrpSpPr>
          <p:cNvPr id="9" name="Group 7">
            <a:extLst>
              <a:ext uri="{FF2B5EF4-FFF2-40B4-BE49-F238E27FC236}">
                <a16:creationId xmlns:a16="http://schemas.microsoft.com/office/drawing/2014/main" id="{7E26CC8C-615F-4442-9104-7DA2DA93BE96}"/>
              </a:ext>
            </a:extLst>
          </p:cNvPr>
          <p:cNvGrpSpPr/>
          <p:nvPr/>
        </p:nvGrpSpPr>
        <p:grpSpPr>
          <a:xfrm>
            <a:off x="1832250" y="1985392"/>
            <a:ext cx="5194738" cy="2144110"/>
            <a:chOff x="1521372" y="1828800"/>
            <a:chExt cx="5194738" cy="2144110"/>
          </a:xfrm>
        </p:grpSpPr>
        <p:sp>
          <p:nvSpPr>
            <p:cNvPr id="10" name="Oval 5">
              <a:extLst>
                <a:ext uri="{FF2B5EF4-FFF2-40B4-BE49-F238E27FC236}">
                  <a16:creationId xmlns:a16="http://schemas.microsoft.com/office/drawing/2014/main" id="{738BA013-C28D-4ED2-AB22-D248983A4FE4}"/>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6">
              <a:extLst>
                <a:ext uri="{FF2B5EF4-FFF2-40B4-BE49-F238E27FC236}">
                  <a16:creationId xmlns:a16="http://schemas.microsoft.com/office/drawing/2014/main" id="{57ADFB3C-6E0D-42CA-AACE-6E0D60AEEF67}"/>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8">
            <a:extLst>
              <a:ext uri="{FF2B5EF4-FFF2-40B4-BE49-F238E27FC236}">
                <a16:creationId xmlns:a16="http://schemas.microsoft.com/office/drawing/2014/main" id="{83F343D8-BF60-4FCA-9EC2-00E0EF15135E}"/>
              </a:ext>
            </a:extLst>
          </p:cNvPr>
          <p:cNvSpPr txBox="1"/>
          <p:nvPr/>
        </p:nvSpPr>
        <p:spPr>
          <a:xfrm>
            <a:off x="2419911" y="2505260"/>
            <a:ext cx="930165" cy="898634"/>
          </a:xfrm>
          <a:prstGeom prst="rect">
            <a:avLst/>
          </a:prstGeom>
        </p:spPr>
        <p:txBody>
          <a:bodyPr wrap="square" rtlCol="0" anchor="t">
            <a:normAutofit/>
          </a:bodyPr>
          <a:lstStyle/>
          <a:p>
            <a:pPr algn="ctr"/>
            <a:r>
              <a:rPr lang="en-US" sz="4400" dirty="0">
                <a:solidFill>
                  <a:schemeClr val="bg1"/>
                </a:solidFill>
              </a:rPr>
              <a:t>UX</a:t>
            </a:r>
          </a:p>
        </p:txBody>
      </p:sp>
      <p:sp>
        <p:nvSpPr>
          <p:cNvPr id="13" name="TextBox 9">
            <a:extLst>
              <a:ext uri="{FF2B5EF4-FFF2-40B4-BE49-F238E27FC236}">
                <a16:creationId xmlns:a16="http://schemas.microsoft.com/office/drawing/2014/main" id="{03E2A210-AEB9-4C03-AC4B-0984DCC834A8}"/>
              </a:ext>
            </a:extLst>
          </p:cNvPr>
          <p:cNvSpPr txBox="1"/>
          <p:nvPr/>
        </p:nvSpPr>
        <p:spPr>
          <a:xfrm>
            <a:off x="5514681" y="2505260"/>
            <a:ext cx="930165" cy="898634"/>
          </a:xfrm>
          <a:prstGeom prst="rect">
            <a:avLst/>
          </a:prstGeom>
        </p:spPr>
        <p:txBody>
          <a:bodyPr wrap="square" rtlCol="0" anchor="t">
            <a:normAutofit/>
          </a:bodyPr>
          <a:lstStyle/>
          <a:p>
            <a:pPr algn="ctr"/>
            <a:r>
              <a:rPr lang="en-US" sz="4400" dirty="0">
                <a:solidFill>
                  <a:schemeClr val="bg1"/>
                </a:solidFill>
              </a:rPr>
              <a:t>UI</a:t>
            </a:r>
          </a:p>
        </p:txBody>
      </p:sp>
      <p:sp>
        <p:nvSpPr>
          <p:cNvPr id="14" name="TextBox 10">
            <a:extLst>
              <a:ext uri="{FF2B5EF4-FFF2-40B4-BE49-F238E27FC236}">
                <a16:creationId xmlns:a16="http://schemas.microsoft.com/office/drawing/2014/main" id="{022720E4-B7F8-435F-B995-0C79C4733FF8}"/>
              </a:ext>
            </a:extLst>
          </p:cNvPr>
          <p:cNvSpPr txBox="1"/>
          <p:nvPr/>
        </p:nvSpPr>
        <p:spPr>
          <a:xfrm>
            <a:off x="2172785" y="3393363"/>
            <a:ext cx="1463040" cy="299545"/>
          </a:xfrm>
          <a:prstGeom prst="rect">
            <a:avLst/>
          </a:prstGeom>
        </p:spPr>
        <p:txBody>
          <a:bodyPr wrap="square" rtlCol="0" anchor="t">
            <a:normAutofit fontScale="40000" lnSpcReduction="20000"/>
          </a:bodyPr>
          <a:lstStyle/>
          <a:p>
            <a:pPr algn="ctr"/>
            <a:r>
              <a:rPr lang="en-US" dirty="0">
                <a:solidFill>
                  <a:schemeClr val="bg1"/>
                </a:solidFill>
              </a:rPr>
              <a:t>Solution Design</a:t>
            </a:r>
            <a:endParaRPr lang="en-US" sz="4400" dirty="0">
              <a:solidFill>
                <a:schemeClr val="bg1"/>
              </a:solidFill>
            </a:endParaRPr>
          </a:p>
        </p:txBody>
      </p:sp>
      <p:sp>
        <p:nvSpPr>
          <p:cNvPr id="15" name="TextBox 11">
            <a:extLst>
              <a:ext uri="{FF2B5EF4-FFF2-40B4-BE49-F238E27FC236}">
                <a16:creationId xmlns:a16="http://schemas.microsoft.com/office/drawing/2014/main" id="{7369217E-BC1D-4911-B62F-27CD1208714E}"/>
              </a:ext>
            </a:extLst>
          </p:cNvPr>
          <p:cNvSpPr txBox="1"/>
          <p:nvPr/>
        </p:nvSpPr>
        <p:spPr>
          <a:xfrm>
            <a:off x="5248243" y="3403893"/>
            <a:ext cx="1463040" cy="299545"/>
          </a:xfrm>
          <a:prstGeom prst="rect">
            <a:avLst/>
          </a:prstGeom>
        </p:spPr>
        <p:txBody>
          <a:bodyPr wrap="square" rtlCol="0" anchor="t">
            <a:normAutofit fontScale="40000" lnSpcReduction="20000"/>
          </a:bodyPr>
          <a:lstStyle/>
          <a:p>
            <a:pPr algn="ctr"/>
            <a:r>
              <a:rPr lang="en-US" dirty="0">
                <a:solidFill>
                  <a:schemeClr val="bg1"/>
                </a:solidFill>
              </a:rPr>
              <a:t>Visual Design</a:t>
            </a:r>
            <a:endParaRPr lang="en-US" sz="4400" dirty="0">
              <a:solidFill>
                <a:schemeClr val="bg1"/>
              </a:solidFill>
            </a:endParaRPr>
          </a:p>
        </p:txBody>
      </p:sp>
    </p:spTree>
    <p:extLst>
      <p:ext uri="{BB962C8B-B14F-4D97-AF65-F5344CB8AC3E}">
        <p14:creationId xmlns:p14="http://schemas.microsoft.com/office/powerpoint/2010/main" val="3267914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1.2 Difference of UI/UX Design</a:t>
            </a: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4538391" y="1530687"/>
            <a:ext cx="3386515" cy="3043329"/>
          </a:xfrm>
        </p:spPr>
        <p:txBody>
          <a:bodyPr/>
          <a:lstStyle/>
          <a:p>
            <a:pPr marL="0" indent="0">
              <a:buNone/>
            </a:pPr>
            <a:r>
              <a:rPr lang="en-US" altLang="zh-HK" b="1" dirty="0"/>
              <a:t>UX Design</a:t>
            </a:r>
          </a:p>
          <a:p>
            <a:r>
              <a:rPr lang="en-US" altLang="zh-HK" dirty="0"/>
              <a:t>Interface design</a:t>
            </a:r>
          </a:p>
          <a:p>
            <a:r>
              <a:rPr lang="en-US" altLang="zh-HK" dirty="0"/>
              <a:t>Wireframe &amp; prototypes</a:t>
            </a:r>
          </a:p>
          <a:p>
            <a:r>
              <a:rPr lang="en-US" altLang="zh-HK" dirty="0"/>
              <a:t>Information architecture</a:t>
            </a:r>
          </a:p>
          <a:p>
            <a:r>
              <a:rPr lang="en-US" altLang="zh-HK" dirty="0"/>
              <a:t>User research </a:t>
            </a:r>
          </a:p>
          <a:p>
            <a:pPr marL="0" indent="0">
              <a:buNone/>
            </a:pP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12</a:t>
            </a:fld>
            <a:endParaRPr lang="en-US" dirty="0"/>
          </a:p>
        </p:txBody>
      </p:sp>
      <p:sp>
        <p:nvSpPr>
          <p:cNvPr id="8" name="Text Placeholder 3">
            <a:extLst>
              <a:ext uri="{FF2B5EF4-FFF2-40B4-BE49-F238E27FC236}">
                <a16:creationId xmlns:a16="http://schemas.microsoft.com/office/drawing/2014/main" id="{47E9CE15-EC5E-4D1D-9036-F03CF89BE11C}"/>
              </a:ext>
            </a:extLst>
          </p:cNvPr>
          <p:cNvSpPr txBox="1">
            <a:spLocks/>
          </p:cNvSpPr>
          <p:nvPr/>
        </p:nvSpPr>
        <p:spPr>
          <a:xfrm>
            <a:off x="842576" y="1526289"/>
            <a:ext cx="3386515" cy="3043329"/>
          </a:xfrm>
          <a:prstGeom prst="rect">
            <a:avLst/>
          </a:prstGeom>
        </p:spPr>
        <p:txBody>
          <a:bodyPr vert="horz" lIns="91440" tIns="45720" rIns="91440" bIns="45720" rtlCol="0" anchor="t">
            <a:normAutofit/>
          </a:bodyPr>
          <a:lstStyle>
            <a:lvl1pPr marL="214313" indent="-214313" algn="l" defTabSz="685640" rtl="0" eaLnBrk="1" latinLnBrk="0" hangingPunct="1">
              <a:lnSpc>
                <a:spcPct val="150000"/>
              </a:lnSpc>
              <a:spcBef>
                <a:spcPts val="375"/>
              </a:spcBef>
              <a:buFont typeface="Arial" panose="020B0604020202020204" pitchFamily="34" charset="0"/>
              <a:buChar char="•"/>
              <a:defRPr sz="1650" kern="1200">
                <a:solidFill>
                  <a:schemeClr val="bg1"/>
                </a:solidFill>
                <a:latin typeface="+mn-lt"/>
                <a:ea typeface="Lato Medium" panose="020F0502020204030203" pitchFamily="34" charset="0"/>
                <a:cs typeface="Lato Medium" panose="020F0502020204030203" pitchFamily="34" charset="0"/>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HK" b="1" dirty="0"/>
              <a:t>UI Design</a:t>
            </a:r>
          </a:p>
          <a:p>
            <a:r>
              <a:rPr lang="en-US" altLang="zh-HK" dirty="0"/>
              <a:t>Visual design</a:t>
            </a:r>
          </a:p>
          <a:p>
            <a:r>
              <a:rPr lang="en-US" altLang="zh-HK" dirty="0"/>
              <a:t>Colors </a:t>
            </a:r>
          </a:p>
          <a:p>
            <a:r>
              <a:rPr lang="en-US" altLang="zh-HK" dirty="0"/>
              <a:t>Graphic Design</a:t>
            </a:r>
          </a:p>
          <a:p>
            <a:r>
              <a:rPr lang="en-US" altLang="zh-HK" dirty="0"/>
              <a:t>Layouts</a:t>
            </a:r>
          </a:p>
          <a:p>
            <a:r>
              <a:rPr lang="en-US" altLang="zh-HK" dirty="0"/>
              <a:t>Typography</a:t>
            </a:r>
          </a:p>
        </p:txBody>
      </p:sp>
    </p:spTree>
    <p:extLst>
      <p:ext uri="{BB962C8B-B14F-4D97-AF65-F5344CB8AC3E}">
        <p14:creationId xmlns:p14="http://schemas.microsoft.com/office/powerpoint/2010/main" val="7816412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9A8ADCA2-4D1F-42F8-B485-FBB442F13AF0}"/>
              </a:ext>
            </a:extLst>
          </p:cNvPr>
          <p:cNvPicPr>
            <a:picLocks noGrp="1" noChangeAspect="1"/>
          </p:cNvPicPr>
          <p:nvPr>
            <p:ph type="pic" sz="quarter" idx="14"/>
          </p:nvPr>
        </p:nvPicPr>
        <p:blipFill>
          <a:blip r:embed="rId3"/>
          <a:srcRect l="13296" r="13296"/>
          <a:stretch>
            <a:fillRect/>
          </a:stretch>
        </p:blipFill>
        <p:spPr>
          <a:xfrm>
            <a:off x="4572000" y="1773083"/>
            <a:ext cx="3646984" cy="2520485"/>
          </a:xfrm>
        </p:spPr>
      </p:pic>
      <p:sp>
        <p:nvSpPr>
          <p:cNvPr id="3" name="標題 2">
            <a:extLst>
              <a:ext uri="{FF2B5EF4-FFF2-40B4-BE49-F238E27FC236}">
                <a16:creationId xmlns:a16="http://schemas.microsoft.com/office/drawing/2014/main" id="{E9F9E7C8-1F8A-43E8-BACA-C18A42F090C9}"/>
              </a:ext>
            </a:extLst>
          </p:cNvPr>
          <p:cNvSpPr>
            <a:spLocks noGrp="1"/>
          </p:cNvSpPr>
          <p:nvPr>
            <p:ph type="title"/>
          </p:nvPr>
        </p:nvSpPr>
        <p:spPr/>
        <p:txBody>
          <a:bodyPr/>
          <a:lstStyle/>
          <a:p>
            <a:r>
              <a:rPr lang="en-US" altLang="zh-HK" dirty="0"/>
              <a:t>1.2 Difference of UI/UX Design</a:t>
            </a:r>
            <a:endParaRPr lang="zh-HK" altLang="en-US" dirty="0"/>
          </a:p>
        </p:txBody>
      </p:sp>
      <p:sp>
        <p:nvSpPr>
          <p:cNvPr id="4" name="文字版面配置區 3">
            <a:extLst>
              <a:ext uri="{FF2B5EF4-FFF2-40B4-BE49-F238E27FC236}">
                <a16:creationId xmlns:a16="http://schemas.microsoft.com/office/drawing/2014/main" id="{1077B268-5786-4A83-A177-CD1167533AE0}"/>
              </a:ext>
            </a:extLst>
          </p:cNvPr>
          <p:cNvSpPr>
            <a:spLocks noGrp="1"/>
          </p:cNvSpPr>
          <p:nvPr>
            <p:ph type="body" sz="quarter" idx="15"/>
          </p:nvPr>
        </p:nvSpPr>
        <p:spPr/>
        <p:txBody>
          <a:bodyPr/>
          <a:lstStyle/>
          <a:p>
            <a:r>
              <a:rPr lang="en-US" altLang="zh-HK" dirty="0"/>
              <a:t>UI design is about the user interface and functionality of the entire product, and UX design is about the overall feeling of use of the entire product.</a:t>
            </a:r>
          </a:p>
          <a:p>
            <a:r>
              <a:rPr lang="en-US" altLang="zh-HK" dirty="0"/>
              <a:t>UX can apply to any kind of product, service, or experience; UI is specific to digital products and experiences.</a:t>
            </a:r>
            <a:endParaRPr lang="zh-HK" altLang="en-US" dirty="0"/>
          </a:p>
        </p:txBody>
      </p:sp>
      <p:sp>
        <p:nvSpPr>
          <p:cNvPr id="5" name="投影片編號版面配置區 4">
            <a:extLst>
              <a:ext uri="{FF2B5EF4-FFF2-40B4-BE49-F238E27FC236}">
                <a16:creationId xmlns:a16="http://schemas.microsoft.com/office/drawing/2014/main" id="{B22A6E77-AF75-4E54-A684-DD8E9271B786}"/>
              </a:ext>
            </a:extLst>
          </p:cNvPr>
          <p:cNvSpPr>
            <a:spLocks noGrp="1"/>
          </p:cNvSpPr>
          <p:nvPr>
            <p:ph type="sldNum" sz="quarter" idx="18"/>
          </p:nvPr>
        </p:nvSpPr>
        <p:spPr/>
        <p:txBody>
          <a:bodyPr/>
          <a:lstStyle/>
          <a:p>
            <a:fld id="{48F63A3B-78C7-47BE-AE5E-E10140E04643}" type="slidenum">
              <a:rPr lang="en-US" smtClean="0"/>
              <a:pPr/>
              <a:t>13</a:t>
            </a:fld>
            <a:endParaRPr lang="en-US" dirty="0"/>
          </a:p>
        </p:txBody>
      </p:sp>
      <p:sp>
        <p:nvSpPr>
          <p:cNvPr id="10" name="文字方塊 9">
            <a:extLst>
              <a:ext uri="{FF2B5EF4-FFF2-40B4-BE49-F238E27FC236}">
                <a16:creationId xmlns:a16="http://schemas.microsoft.com/office/drawing/2014/main" id="{8511BA34-0C43-4ABA-8218-4E8C72266C79}"/>
              </a:ext>
            </a:extLst>
          </p:cNvPr>
          <p:cNvSpPr txBox="1"/>
          <p:nvPr/>
        </p:nvSpPr>
        <p:spPr>
          <a:xfrm>
            <a:off x="4571021" y="4302885"/>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https://transbiz.com.tw/ui-ux-design-difference/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8728003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777EC12F-09CD-4899-8AB2-C296C35B21D7}"/>
              </a:ext>
            </a:extLst>
          </p:cNvPr>
          <p:cNvSpPr>
            <a:spLocks noGrp="1"/>
          </p:cNvSpPr>
          <p:nvPr>
            <p:ph type="title"/>
          </p:nvPr>
        </p:nvSpPr>
        <p:spPr>
          <a:xfrm>
            <a:off x="1915023" y="2263893"/>
            <a:ext cx="4144063" cy="960718"/>
          </a:xfrm>
        </p:spPr>
        <p:txBody>
          <a:bodyPr>
            <a:normAutofit fontScale="90000"/>
          </a:bodyPr>
          <a:lstStyle/>
          <a:p>
            <a:r>
              <a:rPr lang="en-US" altLang="zh-HK" dirty="0"/>
              <a:t>UI/UX Design Example </a:t>
            </a:r>
            <a:br>
              <a:rPr lang="en-US" altLang="zh-HK" dirty="0"/>
            </a:br>
            <a:endParaRPr lang="zh-HK" altLang="en-US" dirty="0"/>
          </a:p>
        </p:txBody>
      </p:sp>
      <p:sp>
        <p:nvSpPr>
          <p:cNvPr id="7" name="文字版面配置區 6">
            <a:extLst>
              <a:ext uri="{FF2B5EF4-FFF2-40B4-BE49-F238E27FC236}">
                <a16:creationId xmlns:a16="http://schemas.microsoft.com/office/drawing/2014/main" id="{96373E5D-0A89-4DF6-8051-E66272B0C77C}"/>
              </a:ext>
            </a:extLst>
          </p:cNvPr>
          <p:cNvSpPr>
            <a:spLocks noGrp="1"/>
          </p:cNvSpPr>
          <p:nvPr>
            <p:ph type="body" sz="quarter" idx="10"/>
          </p:nvPr>
        </p:nvSpPr>
        <p:spPr/>
        <p:txBody>
          <a:bodyPr/>
          <a:lstStyle/>
          <a:p>
            <a:r>
              <a:rPr lang="en-US" altLang="zh-HK" dirty="0"/>
              <a:t>1.3</a:t>
            </a:r>
            <a:endParaRPr lang="zh-HK" altLang="en-US" dirty="0"/>
          </a:p>
        </p:txBody>
      </p:sp>
      <p:sp>
        <p:nvSpPr>
          <p:cNvPr id="5" name="投影片編號版面配置區 4">
            <a:extLst>
              <a:ext uri="{FF2B5EF4-FFF2-40B4-BE49-F238E27FC236}">
                <a16:creationId xmlns:a16="http://schemas.microsoft.com/office/drawing/2014/main" id="{81070169-6064-4FD8-9CD7-45F7D2CD839C}"/>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11297509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97CC8B7-AE5B-4327-9213-53A654E4B748}"/>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468CD787-67EE-43E5-B27B-864C4A0A5A4F}"/>
              </a:ext>
            </a:extLst>
          </p:cNvPr>
          <p:cNvSpPr>
            <a:spLocks noGrp="1"/>
          </p:cNvSpPr>
          <p:nvPr>
            <p:ph type="body" sz="quarter" idx="15"/>
          </p:nvPr>
        </p:nvSpPr>
        <p:spPr>
          <a:xfrm>
            <a:off x="627671" y="1365647"/>
            <a:ext cx="3134341" cy="504285"/>
          </a:xfrm>
        </p:spPr>
        <p:txBody>
          <a:bodyPr/>
          <a:lstStyle/>
          <a:p>
            <a:pPr marL="0" indent="0">
              <a:buNone/>
            </a:pPr>
            <a:r>
              <a:rPr lang="en-US" altLang="zh-HK" dirty="0"/>
              <a:t>UX Design Example</a:t>
            </a:r>
          </a:p>
          <a:p>
            <a:pPr marL="0" indent="0">
              <a:buNone/>
            </a:pPr>
            <a:endParaRPr lang="zh-HK" altLang="en-US" dirty="0"/>
          </a:p>
        </p:txBody>
      </p:sp>
      <p:sp>
        <p:nvSpPr>
          <p:cNvPr id="5" name="投影片編號版面配置區 4">
            <a:extLst>
              <a:ext uri="{FF2B5EF4-FFF2-40B4-BE49-F238E27FC236}">
                <a16:creationId xmlns:a16="http://schemas.microsoft.com/office/drawing/2014/main" id="{DE3EC091-8737-463C-9BB0-87072F7B7ECE}"/>
              </a:ext>
            </a:extLst>
          </p:cNvPr>
          <p:cNvSpPr>
            <a:spLocks noGrp="1"/>
          </p:cNvSpPr>
          <p:nvPr>
            <p:ph type="sldNum" sz="quarter" idx="18"/>
          </p:nvPr>
        </p:nvSpPr>
        <p:spPr/>
        <p:txBody>
          <a:bodyPr/>
          <a:lstStyle/>
          <a:p>
            <a:fld id="{48F63A3B-78C7-47BE-AE5E-E10140E04643}" type="slidenum">
              <a:rPr lang="en-US" smtClean="0"/>
              <a:pPr/>
              <a:t>15</a:t>
            </a:fld>
            <a:endParaRPr lang="en-US" dirty="0"/>
          </a:p>
        </p:txBody>
      </p:sp>
      <p:pic>
        <p:nvPicPr>
          <p:cNvPr id="6" name="Picture 2" descr="Side-by-side comparison of a user's interaction with a save button where the good ux generates a loading icon and informs the user of a successful save while the bad UX abruptly transforms from save to saved.">
            <a:extLst>
              <a:ext uri="{FF2B5EF4-FFF2-40B4-BE49-F238E27FC236}">
                <a16:creationId xmlns:a16="http://schemas.microsoft.com/office/drawing/2014/main" id="{8D1C806A-A134-4DB5-A3D9-9228FE2AE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520" y="1869932"/>
            <a:ext cx="5972568" cy="298628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6DA53E06-948D-4E52-B099-261AA9749848}"/>
              </a:ext>
            </a:extLst>
          </p:cNvPr>
          <p:cNvSpPr txBox="1"/>
          <p:nvPr/>
        </p:nvSpPr>
        <p:spPr>
          <a:xfrm>
            <a:off x="2453915" y="4871951"/>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https://xd.adobe.com/ideas/process/ui-design/good-bad-ux-design-examples/</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0609923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97CC8B7-AE5B-4327-9213-53A654E4B748}"/>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468CD787-67EE-43E5-B27B-864C4A0A5A4F}"/>
              </a:ext>
            </a:extLst>
          </p:cNvPr>
          <p:cNvSpPr>
            <a:spLocks noGrp="1"/>
          </p:cNvSpPr>
          <p:nvPr>
            <p:ph type="body" sz="quarter" idx="15"/>
          </p:nvPr>
        </p:nvSpPr>
        <p:spPr>
          <a:xfrm>
            <a:off x="627671" y="1365647"/>
            <a:ext cx="3134341" cy="504285"/>
          </a:xfrm>
        </p:spPr>
        <p:txBody>
          <a:bodyPr/>
          <a:lstStyle/>
          <a:p>
            <a:pPr marL="0" indent="0">
              <a:buNone/>
            </a:pPr>
            <a:r>
              <a:rPr lang="en-US" altLang="zh-HK" dirty="0"/>
              <a:t>UX Design Example</a:t>
            </a:r>
          </a:p>
          <a:p>
            <a:pPr marL="0" indent="0">
              <a:buNone/>
            </a:pPr>
            <a:endParaRPr lang="zh-HK" altLang="en-US" dirty="0"/>
          </a:p>
        </p:txBody>
      </p:sp>
      <p:sp>
        <p:nvSpPr>
          <p:cNvPr id="5" name="投影片編號版面配置區 4">
            <a:extLst>
              <a:ext uri="{FF2B5EF4-FFF2-40B4-BE49-F238E27FC236}">
                <a16:creationId xmlns:a16="http://schemas.microsoft.com/office/drawing/2014/main" id="{DE3EC091-8737-463C-9BB0-87072F7B7ECE}"/>
              </a:ext>
            </a:extLst>
          </p:cNvPr>
          <p:cNvSpPr>
            <a:spLocks noGrp="1"/>
          </p:cNvSpPr>
          <p:nvPr>
            <p:ph type="sldNum" sz="quarter" idx="18"/>
          </p:nvPr>
        </p:nvSpPr>
        <p:spPr/>
        <p:txBody>
          <a:bodyPr/>
          <a:lstStyle/>
          <a:p>
            <a:fld id="{48F63A3B-78C7-47BE-AE5E-E10140E04643}" type="slidenum">
              <a:rPr lang="en-US" smtClean="0"/>
              <a:pPr/>
              <a:t>16</a:t>
            </a:fld>
            <a:endParaRPr lang="en-US" dirty="0"/>
          </a:p>
        </p:txBody>
      </p:sp>
      <p:pic>
        <p:nvPicPr>
          <p:cNvPr id="6" name="Picture 2" descr="Side-by-side comparison of a UGC prompt where the good UX uses type, color and structure to provide direction while the bad UX is just a block of text with no sense of hierarchy.">
            <a:extLst>
              <a:ext uri="{FF2B5EF4-FFF2-40B4-BE49-F238E27FC236}">
                <a16:creationId xmlns:a16="http://schemas.microsoft.com/office/drawing/2014/main" id="{D357B86C-016E-4CE2-A13E-62BF22008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216" y="1869932"/>
            <a:ext cx="5954434" cy="29772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1510D331-0EBF-4B99-B0E3-0D6C8D2A0D6A}"/>
              </a:ext>
            </a:extLst>
          </p:cNvPr>
          <p:cNvSpPr txBox="1"/>
          <p:nvPr/>
        </p:nvSpPr>
        <p:spPr>
          <a:xfrm>
            <a:off x="2420893" y="4847150"/>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https://xd.adobe.com/ideas/process/ui-design/good-bad-ux-design-examples/</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204035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97CC8B7-AE5B-4327-9213-53A654E4B748}"/>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468CD787-67EE-43E5-B27B-864C4A0A5A4F}"/>
              </a:ext>
            </a:extLst>
          </p:cNvPr>
          <p:cNvSpPr>
            <a:spLocks noGrp="1"/>
          </p:cNvSpPr>
          <p:nvPr>
            <p:ph type="body" sz="quarter" idx="15"/>
          </p:nvPr>
        </p:nvSpPr>
        <p:spPr>
          <a:xfrm>
            <a:off x="627671" y="1365647"/>
            <a:ext cx="3134341" cy="504285"/>
          </a:xfrm>
        </p:spPr>
        <p:txBody>
          <a:bodyPr/>
          <a:lstStyle/>
          <a:p>
            <a:pPr marL="0" indent="0">
              <a:buNone/>
            </a:pPr>
            <a:r>
              <a:rPr lang="en-US" altLang="zh-HK" dirty="0"/>
              <a:t>Good UI Design Example</a:t>
            </a:r>
          </a:p>
          <a:p>
            <a:pPr marL="0" indent="0">
              <a:buNone/>
            </a:pPr>
            <a:endParaRPr lang="zh-HK" altLang="en-US" dirty="0"/>
          </a:p>
        </p:txBody>
      </p:sp>
      <p:sp>
        <p:nvSpPr>
          <p:cNvPr id="5" name="投影片編號版面配置區 4">
            <a:extLst>
              <a:ext uri="{FF2B5EF4-FFF2-40B4-BE49-F238E27FC236}">
                <a16:creationId xmlns:a16="http://schemas.microsoft.com/office/drawing/2014/main" id="{DE3EC091-8737-463C-9BB0-87072F7B7ECE}"/>
              </a:ext>
            </a:extLst>
          </p:cNvPr>
          <p:cNvSpPr>
            <a:spLocks noGrp="1"/>
          </p:cNvSpPr>
          <p:nvPr>
            <p:ph type="sldNum" sz="quarter" idx="18"/>
          </p:nvPr>
        </p:nvSpPr>
        <p:spPr/>
        <p:txBody>
          <a:bodyPr/>
          <a:lstStyle/>
          <a:p>
            <a:fld id="{48F63A3B-78C7-47BE-AE5E-E10140E04643}" type="slidenum">
              <a:rPr lang="en-US" smtClean="0"/>
              <a:pPr/>
              <a:t>17</a:t>
            </a:fld>
            <a:endParaRPr lang="en-US" dirty="0"/>
          </a:p>
        </p:txBody>
      </p:sp>
      <p:pic>
        <p:nvPicPr>
          <p:cNvPr id="9" name="圖片 8">
            <a:extLst>
              <a:ext uri="{FF2B5EF4-FFF2-40B4-BE49-F238E27FC236}">
                <a16:creationId xmlns:a16="http://schemas.microsoft.com/office/drawing/2014/main" id="{C6E73350-0B3A-4511-A085-B4E9F61EC034}"/>
              </a:ext>
            </a:extLst>
          </p:cNvPr>
          <p:cNvPicPr>
            <a:picLocks noChangeAspect="1"/>
          </p:cNvPicPr>
          <p:nvPr/>
        </p:nvPicPr>
        <p:blipFill>
          <a:blip r:embed="rId3"/>
          <a:stretch>
            <a:fillRect/>
          </a:stretch>
        </p:blipFill>
        <p:spPr>
          <a:xfrm>
            <a:off x="3195631" y="2048411"/>
            <a:ext cx="2461987" cy="1846490"/>
          </a:xfrm>
          <a:prstGeom prst="rect">
            <a:avLst/>
          </a:prstGeom>
        </p:spPr>
      </p:pic>
      <p:pic>
        <p:nvPicPr>
          <p:cNvPr id="11" name="圖片 10">
            <a:extLst>
              <a:ext uri="{FF2B5EF4-FFF2-40B4-BE49-F238E27FC236}">
                <a16:creationId xmlns:a16="http://schemas.microsoft.com/office/drawing/2014/main" id="{2B0D3F0B-9CFB-4B78-B3F3-7D0C5D49D2B3}"/>
              </a:ext>
            </a:extLst>
          </p:cNvPr>
          <p:cNvPicPr>
            <a:picLocks noChangeAspect="1"/>
          </p:cNvPicPr>
          <p:nvPr/>
        </p:nvPicPr>
        <p:blipFill>
          <a:blip r:embed="rId4"/>
          <a:stretch>
            <a:fillRect/>
          </a:stretch>
        </p:blipFill>
        <p:spPr>
          <a:xfrm>
            <a:off x="6171091" y="2048408"/>
            <a:ext cx="2461987" cy="1846490"/>
          </a:xfrm>
          <a:prstGeom prst="rect">
            <a:avLst/>
          </a:prstGeom>
        </p:spPr>
      </p:pic>
      <p:pic>
        <p:nvPicPr>
          <p:cNvPr id="15" name="圖片 14">
            <a:extLst>
              <a:ext uri="{FF2B5EF4-FFF2-40B4-BE49-F238E27FC236}">
                <a16:creationId xmlns:a16="http://schemas.microsoft.com/office/drawing/2014/main" id="{5BB29429-FB48-4510-93CD-908EB70B190B}"/>
              </a:ext>
            </a:extLst>
          </p:cNvPr>
          <p:cNvPicPr>
            <a:picLocks noChangeAspect="1"/>
          </p:cNvPicPr>
          <p:nvPr/>
        </p:nvPicPr>
        <p:blipFill>
          <a:blip r:embed="rId5"/>
          <a:stretch>
            <a:fillRect/>
          </a:stretch>
        </p:blipFill>
        <p:spPr>
          <a:xfrm>
            <a:off x="425418" y="2048410"/>
            <a:ext cx="2461987" cy="1846491"/>
          </a:xfrm>
          <a:prstGeom prst="rect">
            <a:avLst/>
          </a:prstGeom>
        </p:spPr>
      </p:pic>
      <p:sp>
        <p:nvSpPr>
          <p:cNvPr id="8" name="文字方塊 7">
            <a:extLst>
              <a:ext uri="{FF2B5EF4-FFF2-40B4-BE49-F238E27FC236}">
                <a16:creationId xmlns:a16="http://schemas.microsoft.com/office/drawing/2014/main" id="{0B781D6E-77D3-47A5-9E76-3A0F08134A70}"/>
              </a:ext>
            </a:extLst>
          </p:cNvPr>
          <p:cNvSpPr txBox="1"/>
          <p:nvPr/>
        </p:nvSpPr>
        <p:spPr>
          <a:xfrm>
            <a:off x="5562759" y="3995779"/>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https://dribbble.com/shots/9711812-Coffee-App-UI-Exploration</a:t>
            </a:r>
            <a:endParaRPr lang="en-US" altLang="zh-HK" sz="600" b="0" i="1" dirty="0">
              <a:solidFill>
                <a:schemeClr val="bg1"/>
              </a:solidFill>
              <a:effectLst/>
              <a:latin typeface="Rockwell" panose="02060603020205020403" pitchFamily="18" charset="0"/>
            </a:endParaRPr>
          </a:p>
        </p:txBody>
      </p:sp>
      <p:sp>
        <p:nvSpPr>
          <p:cNvPr id="10" name="文字方塊 9">
            <a:extLst>
              <a:ext uri="{FF2B5EF4-FFF2-40B4-BE49-F238E27FC236}">
                <a16:creationId xmlns:a16="http://schemas.microsoft.com/office/drawing/2014/main" id="{D4B50C74-B5BE-4595-B28D-16FD26F19E4D}"/>
              </a:ext>
            </a:extLst>
          </p:cNvPr>
          <p:cNvSpPr txBox="1"/>
          <p:nvPr/>
        </p:nvSpPr>
        <p:spPr>
          <a:xfrm>
            <a:off x="2559856" y="3995776"/>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https://dribbble.com/shots/14567712-Plants-Online-Shop</a:t>
            </a:r>
            <a:endParaRPr lang="en-US" altLang="zh-HK" sz="600" b="0" i="1" dirty="0">
              <a:solidFill>
                <a:schemeClr val="bg1"/>
              </a:solidFill>
              <a:effectLst/>
              <a:latin typeface="Rockwell" panose="02060603020205020403" pitchFamily="18" charset="0"/>
            </a:endParaRPr>
          </a:p>
        </p:txBody>
      </p:sp>
      <p:sp>
        <p:nvSpPr>
          <p:cNvPr id="12" name="文字方塊 11">
            <a:extLst>
              <a:ext uri="{FF2B5EF4-FFF2-40B4-BE49-F238E27FC236}">
                <a16:creationId xmlns:a16="http://schemas.microsoft.com/office/drawing/2014/main" id="{922F4DCA-3A46-4C3B-9C77-151AC6B21457}"/>
              </a:ext>
            </a:extLst>
          </p:cNvPr>
          <p:cNvSpPr txBox="1"/>
          <p:nvPr/>
        </p:nvSpPr>
        <p:spPr>
          <a:xfrm>
            <a:off x="-210357" y="4000099"/>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https://dribbble.com/shots/15362803-Plant-Shop-App</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7467241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97CC8B7-AE5B-4327-9213-53A654E4B748}"/>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468CD787-67EE-43E5-B27B-864C4A0A5A4F}"/>
              </a:ext>
            </a:extLst>
          </p:cNvPr>
          <p:cNvSpPr>
            <a:spLocks noGrp="1"/>
          </p:cNvSpPr>
          <p:nvPr>
            <p:ph type="body" sz="quarter" idx="15"/>
          </p:nvPr>
        </p:nvSpPr>
        <p:spPr>
          <a:xfrm>
            <a:off x="627671" y="1365647"/>
            <a:ext cx="3134341" cy="504285"/>
          </a:xfrm>
        </p:spPr>
        <p:txBody>
          <a:bodyPr/>
          <a:lstStyle/>
          <a:p>
            <a:pPr marL="0" indent="0">
              <a:buNone/>
            </a:pPr>
            <a:r>
              <a:rPr lang="en-US" altLang="zh-HK" dirty="0"/>
              <a:t>Good UI Design Example</a:t>
            </a:r>
          </a:p>
          <a:p>
            <a:pPr marL="0" indent="0">
              <a:buNone/>
            </a:pPr>
            <a:endParaRPr lang="zh-HK" altLang="en-US" dirty="0"/>
          </a:p>
        </p:txBody>
      </p:sp>
      <p:sp>
        <p:nvSpPr>
          <p:cNvPr id="5" name="投影片編號版面配置區 4">
            <a:extLst>
              <a:ext uri="{FF2B5EF4-FFF2-40B4-BE49-F238E27FC236}">
                <a16:creationId xmlns:a16="http://schemas.microsoft.com/office/drawing/2014/main" id="{DE3EC091-8737-463C-9BB0-87072F7B7ECE}"/>
              </a:ext>
            </a:extLst>
          </p:cNvPr>
          <p:cNvSpPr>
            <a:spLocks noGrp="1"/>
          </p:cNvSpPr>
          <p:nvPr>
            <p:ph type="sldNum" sz="quarter" idx="18"/>
          </p:nvPr>
        </p:nvSpPr>
        <p:spPr/>
        <p:txBody>
          <a:bodyPr/>
          <a:lstStyle/>
          <a:p>
            <a:fld id="{48F63A3B-78C7-47BE-AE5E-E10140E04643}" type="slidenum">
              <a:rPr lang="en-US" smtClean="0"/>
              <a:pPr/>
              <a:t>18</a:t>
            </a:fld>
            <a:endParaRPr lang="en-US" dirty="0"/>
          </a:p>
        </p:txBody>
      </p:sp>
      <p:pic>
        <p:nvPicPr>
          <p:cNvPr id="6" name="圖片 5">
            <a:extLst>
              <a:ext uri="{FF2B5EF4-FFF2-40B4-BE49-F238E27FC236}">
                <a16:creationId xmlns:a16="http://schemas.microsoft.com/office/drawing/2014/main" id="{B75D38DA-B5C4-47E4-8BC2-35747F6D4E43}"/>
              </a:ext>
            </a:extLst>
          </p:cNvPr>
          <p:cNvPicPr>
            <a:picLocks noChangeAspect="1"/>
          </p:cNvPicPr>
          <p:nvPr/>
        </p:nvPicPr>
        <p:blipFill>
          <a:blip r:embed="rId3"/>
          <a:stretch>
            <a:fillRect/>
          </a:stretch>
        </p:blipFill>
        <p:spPr>
          <a:xfrm>
            <a:off x="1019103" y="1822472"/>
            <a:ext cx="1442886" cy="3046945"/>
          </a:xfrm>
          <a:prstGeom prst="rect">
            <a:avLst/>
          </a:prstGeom>
        </p:spPr>
      </p:pic>
      <p:pic>
        <p:nvPicPr>
          <p:cNvPr id="8" name="圖片 7">
            <a:extLst>
              <a:ext uri="{FF2B5EF4-FFF2-40B4-BE49-F238E27FC236}">
                <a16:creationId xmlns:a16="http://schemas.microsoft.com/office/drawing/2014/main" id="{CB556A56-507A-441F-A3DB-0F0DE7F92040}"/>
              </a:ext>
            </a:extLst>
          </p:cNvPr>
          <p:cNvPicPr>
            <a:picLocks noChangeAspect="1"/>
          </p:cNvPicPr>
          <p:nvPr/>
        </p:nvPicPr>
        <p:blipFill>
          <a:blip r:embed="rId4"/>
          <a:stretch>
            <a:fillRect/>
          </a:stretch>
        </p:blipFill>
        <p:spPr>
          <a:xfrm>
            <a:off x="3322823" y="1683651"/>
            <a:ext cx="1796126" cy="2993543"/>
          </a:xfrm>
          <a:prstGeom prst="rect">
            <a:avLst/>
          </a:prstGeom>
        </p:spPr>
      </p:pic>
      <p:pic>
        <p:nvPicPr>
          <p:cNvPr id="10" name="圖片 9">
            <a:extLst>
              <a:ext uri="{FF2B5EF4-FFF2-40B4-BE49-F238E27FC236}">
                <a16:creationId xmlns:a16="http://schemas.microsoft.com/office/drawing/2014/main" id="{8E1634F1-E4D0-4A85-AFEC-16FB01B22007}"/>
              </a:ext>
            </a:extLst>
          </p:cNvPr>
          <p:cNvPicPr>
            <a:picLocks noChangeAspect="1"/>
          </p:cNvPicPr>
          <p:nvPr/>
        </p:nvPicPr>
        <p:blipFill>
          <a:blip r:embed="rId5"/>
          <a:stretch>
            <a:fillRect/>
          </a:stretch>
        </p:blipFill>
        <p:spPr>
          <a:xfrm>
            <a:off x="5682502" y="1942704"/>
            <a:ext cx="2902456" cy="2176842"/>
          </a:xfrm>
          <a:prstGeom prst="rect">
            <a:avLst/>
          </a:prstGeom>
        </p:spPr>
      </p:pic>
      <p:sp>
        <p:nvSpPr>
          <p:cNvPr id="9" name="文字方塊 8">
            <a:extLst>
              <a:ext uri="{FF2B5EF4-FFF2-40B4-BE49-F238E27FC236}">
                <a16:creationId xmlns:a16="http://schemas.microsoft.com/office/drawing/2014/main" id="{40944926-C826-4003-AFF0-A1769F50714B}"/>
              </a:ext>
            </a:extLst>
          </p:cNvPr>
          <p:cNvSpPr txBox="1"/>
          <p:nvPr/>
        </p:nvSpPr>
        <p:spPr>
          <a:xfrm>
            <a:off x="5157141" y="4136734"/>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https://www.ideamotive.co/blog/dazzling-examples-of-mobile-app-ui-design</a:t>
            </a:r>
          </a:p>
        </p:txBody>
      </p:sp>
      <p:sp>
        <p:nvSpPr>
          <p:cNvPr id="11" name="文字方塊 10">
            <a:extLst>
              <a:ext uri="{FF2B5EF4-FFF2-40B4-BE49-F238E27FC236}">
                <a16:creationId xmlns:a16="http://schemas.microsoft.com/office/drawing/2014/main" id="{A21B4D9A-7E6E-4627-A2BC-771E60D0A6B3}"/>
              </a:ext>
            </a:extLst>
          </p:cNvPr>
          <p:cNvSpPr txBox="1"/>
          <p:nvPr/>
        </p:nvSpPr>
        <p:spPr>
          <a:xfrm>
            <a:off x="2490501" y="4692108"/>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https://dribbble.com/shots/2079553-Digest-Magazine-Template-2/attachments/373534</a:t>
            </a:r>
            <a:endParaRPr lang="en-US" altLang="zh-HK" sz="600" b="0" i="1" dirty="0">
              <a:solidFill>
                <a:schemeClr val="bg1"/>
              </a:solidFill>
              <a:effectLst/>
              <a:latin typeface="Rockwell" panose="02060603020205020403" pitchFamily="18" charset="0"/>
            </a:endParaRPr>
          </a:p>
        </p:txBody>
      </p:sp>
      <p:sp>
        <p:nvSpPr>
          <p:cNvPr id="12" name="文字方塊 11">
            <a:extLst>
              <a:ext uri="{FF2B5EF4-FFF2-40B4-BE49-F238E27FC236}">
                <a16:creationId xmlns:a16="http://schemas.microsoft.com/office/drawing/2014/main" id="{03530CB0-B36D-4869-BD25-790381B988E9}"/>
              </a:ext>
            </a:extLst>
          </p:cNvPr>
          <p:cNvSpPr txBox="1"/>
          <p:nvPr/>
        </p:nvSpPr>
        <p:spPr>
          <a:xfrm>
            <a:off x="-176762" y="4869416"/>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https://inkbotdesign.com/what-makes-a-good-user-interface/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403288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5ACBEDF-1AD8-41D7-9498-950F33FF6ECC}"/>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95E633C7-A011-48D8-9EB1-84F200A3177F}"/>
              </a:ext>
            </a:extLst>
          </p:cNvPr>
          <p:cNvSpPr>
            <a:spLocks noGrp="1"/>
          </p:cNvSpPr>
          <p:nvPr>
            <p:ph type="body" sz="quarter" idx="15"/>
          </p:nvPr>
        </p:nvSpPr>
        <p:spPr/>
        <p:txBody>
          <a:bodyPr/>
          <a:lstStyle/>
          <a:p>
            <a:pPr marL="0" indent="0">
              <a:buNone/>
            </a:pPr>
            <a:r>
              <a:rPr lang="en-US" altLang="zh-HK" dirty="0"/>
              <a:t>Bad UI Design Example</a:t>
            </a:r>
            <a:endParaRPr lang="zh-HK" altLang="en-US" dirty="0"/>
          </a:p>
        </p:txBody>
      </p:sp>
      <p:sp>
        <p:nvSpPr>
          <p:cNvPr id="5" name="投影片編號版面配置區 4">
            <a:extLst>
              <a:ext uri="{FF2B5EF4-FFF2-40B4-BE49-F238E27FC236}">
                <a16:creationId xmlns:a16="http://schemas.microsoft.com/office/drawing/2014/main" id="{599F68FF-159B-4F1B-8F3A-F614881EED9D}"/>
              </a:ext>
            </a:extLst>
          </p:cNvPr>
          <p:cNvSpPr>
            <a:spLocks noGrp="1"/>
          </p:cNvSpPr>
          <p:nvPr>
            <p:ph type="sldNum" sz="quarter" idx="18"/>
          </p:nvPr>
        </p:nvSpPr>
        <p:spPr/>
        <p:txBody>
          <a:bodyPr/>
          <a:lstStyle/>
          <a:p>
            <a:fld id="{48F63A3B-78C7-47BE-AE5E-E10140E04643}" type="slidenum">
              <a:rPr lang="en-US" smtClean="0"/>
              <a:pPr/>
              <a:t>19</a:t>
            </a:fld>
            <a:endParaRPr lang="en-US" dirty="0"/>
          </a:p>
        </p:txBody>
      </p:sp>
      <p:pic>
        <p:nvPicPr>
          <p:cNvPr id="7" name="圖片 6">
            <a:extLst>
              <a:ext uri="{FF2B5EF4-FFF2-40B4-BE49-F238E27FC236}">
                <a16:creationId xmlns:a16="http://schemas.microsoft.com/office/drawing/2014/main" id="{1C37D619-4905-4A48-B17C-9BC8B81493AD}"/>
              </a:ext>
            </a:extLst>
          </p:cNvPr>
          <p:cNvPicPr>
            <a:picLocks noChangeAspect="1"/>
          </p:cNvPicPr>
          <p:nvPr/>
        </p:nvPicPr>
        <p:blipFill>
          <a:blip r:embed="rId2"/>
          <a:stretch>
            <a:fillRect/>
          </a:stretch>
        </p:blipFill>
        <p:spPr>
          <a:xfrm>
            <a:off x="925088" y="1749701"/>
            <a:ext cx="2839440" cy="3097570"/>
          </a:xfrm>
          <a:prstGeom prst="rect">
            <a:avLst/>
          </a:prstGeom>
        </p:spPr>
      </p:pic>
      <p:pic>
        <p:nvPicPr>
          <p:cNvPr id="9" name="圖片 8">
            <a:extLst>
              <a:ext uri="{FF2B5EF4-FFF2-40B4-BE49-F238E27FC236}">
                <a16:creationId xmlns:a16="http://schemas.microsoft.com/office/drawing/2014/main" id="{45E26B36-5AEB-4A9B-82FB-D46D25DEEED2}"/>
              </a:ext>
            </a:extLst>
          </p:cNvPr>
          <p:cNvPicPr>
            <a:picLocks noChangeAspect="1"/>
          </p:cNvPicPr>
          <p:nvPr/>
        </p:nvPicPr>
        <p:blipFill>
          <a:blip r:embed="rId3"/>
          <a:stretch>
            <a:fillRect/>
          </a:stretch>
        </p:blipFill>
        <p:spPr>
          <a:xfrm>
            <a:off x="4819497" y="1159547"/>
            <a:ext cx="3137998" cy="3617104"/>
          </a:xfrm>
          <a:prstGeom prst="rect">
            <a:avLst/>
          </a:prstGeom>
        </p:spPr>
      </p:pic>
      <p:sp>
        <p:nvSpPr>
          <p:cNvPr id="8" name="文字方塊 7">
            <a:extLst>
              <a:ext uri="{FF2B5EF4-FFF2-40B4-BE49-F238E27FC236}">
                <a16:creationId xmlns:a16="http://schemas.microsoft.com/office/drawing/2014/main" id="{8BB89523-6CB1-41DD-8D3D-D50173564C86}"/>
              </a:ext>
            </a:extLst>
          </p:cNvPr>
          <p:cNvSpPr txBox="1"/>
          <p:nvPr/>
        </p:nvSpPr>
        <p:spPr>
          <a:xfrm>
            <a:off x="418072" y="4847270"/>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https://www.mockplus.com/blog/post/bad-ui-design-examples</a:t>
            </a:r>
            <a:endParaRPr lang="en-US" altLang="zh-HK" sz="600" b="0" i="1" dirty="0">
              <a:solidFill>
                <a:schemeClr val="bg1"/>
              </a:solidFill>
              <a:effectLst/>
              <a:latin typeface="Rockwell" panose="02060603020205020403" pitchFamily="18" charset="0"/>
            </a:endParaRPr>
          </a:p>
        </p:txBody>
      </p:sp>
      <p:sp>
        <p:nvSpPr>
          <p:cNvPr id="10" name="文字方塊 9">
            <a:extLst>
              <a:ext uri="{FF2B5EF4-FFF2-40B4-BE49-F238E27FC236}">
                <a16:creationId xmlns:a16="http://schemas.microsoft.com/office/drawing/2014/main" id="{2AD5BB42-DF1F-4E6F-8D9F-BD123D33945B}"/>
              </a:ext>
            </a:extLst>
          </p:cNvPr>
          <p:cNvSpPr txBox="1"/>
          <p:nvPr/>
        </p:nvSpPr>
        <p:spPr>
          <a:xfrm>
            <a:off x="4184760" y="4847269"/>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https://www.mockplus.com/blog/post/bad-ui-design-examples</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187101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D12-DE0D-4646-A8CE-D8747D3C21A0}"/>
              </a:ext>
            </a:extLst>
          </p:cNvPr>
          <p:cNvSpPr>
            <a:spLocks noGrp="1"/>
          </p:cNvSpPr>
          <p:nvPr>
            <p:ph type="title"/>
          </p:nvPr>
        </p:nvSpPr>
        <p:spPr/>
        <p:txBody>
          <a:bodyPr/>
          <a:lstStyle/>
          <a:p>
            <a:r>
              <a:rPr lang="en-US" dirty="0"/>
              <a:t>Learning Outline</a:t>
            </a:r>
          </a:p>
        </p:txBody>
      </p:sp>
      <p:sp>
        <p:nvSpPr>
          <p:cNvPr id="4" name="Text Placeholder 3">
            <a:extLst>
              <a:ext uri="{FF2B5EF4-FFF2-40B4-BE49-F238E27FC236}">
                <a16:creationId xmlns:a16="http://schemas.microsoft.com/office/drawing/2014/main" id="{8E824A01-297D-8748-8574-EF873E07311A}"/>
              </a:ext>
            </a:extLst>
          </p:cNvPr>
          <p:cNvSpPr>
            <a:spLocks noGrp="1"/>
          </p:cNvSpPr>
          <p:nvPr>
            <p:ph type="body" sz="quarter" idx="16"/>
          </p:nvPr>
        </p:nvSpPr>
        <p:spPr/>
        <p:txBody>
          <a:bodyPr>
            <a:normAutofit fontScale="92500" lnSpcReduction="10000"/>
          </a:bodyPr>
          <a:lstStyle/>
          <a:p>
            <a:r>
              <a:rPr lang="en-US" dirty="0"/>
              <a:t>Learn about what is UI/UX design</a:t>
            </a:r>
          </a:p>
          <a:p>
            <a:r>
              <a:rPr lang="en-US" dirty="0"/>
              <a:t>Understand the difference between UI/UX design</a:t>
            </a:r>
          </a:p>
          <a:p>
            <a:r>
              <a:rPr lang="en-US" altLang="zh-HK" dirty="0"/>
              <a:t>Learn about the UI/UX design example</a:t>
            </a:r>
            <a:endParaRPr lang="en-US" dirty="0"/>
          </a:p>
          <a:p>
            <a:r>
              <a:rPr lang="en-US" dirty="0"/>
              <a:t>Group discussion to analyze which apps have good UI/UX design</a:t>
            </a:r>
          </a:p>
        </p:txBody>
      </p:sp>
      <p:sp>
        <p:nvSpPr>
          <p:cNvPr id="5" name="Slide Number Placeholder 4">
            <a:extLst>
              <a:ext uri="{FF2B5EF4-FFF2-40B4-BE49-F238E27FC236}">
                <a16:creationId xmlns:a16="http://schemas.microsoft.com/office/drawing/2014/main" id="{9ED9891A-7779-8144-B9A2-7EA11C6CD826}"/>
              </a:ext>
            </a:extLst>
          </p:cNvPr>
          <p:cNvSpPr>
            <a:spLocks noGrp="1"/>
          </p:cNvSpPr>
          <p:nvPr>
            <p:ph type="sldNum" sz="quarter" idx="18"/>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2953098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5ACBEDF-1AD8-41D7-9498-950F33FF6ECC}"/>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95E633C7-A011-48D8-9EB1-84F200A3177F}"/>
              </a:ext>
            </a:extLst>
          </p:cNvPr>
          <p:cNvSpPr>
            <a:spLocks noGrp="1"/>
          </p:cNvSpPr>
          <p:nvPr>
            <p:ph type="body" sz="quarter" idx="15"/>
          </p:nvPr>
        </p:nvSpPr>
        <p:spPr/>
        <p:txBody>
          <a:bodyPr/>
          <a:lstStyle/>
          <a:p>
            <a:pPr marL="0" indent="0">
              <a:buNone/>
            </a:pPr>
            <a:r>
              <a:rPr lang="en-US" altLang="zh-HK" dirty="0"/>
              <a:t>Bad UI Design Example</a:t>
            </a:r>
            <a:endParaRPr lang="zh-HK" altLang="en-US" dirty="0"/>
          </a:p>
        </p:txBody>
      </p:sp>
      <p:sp>
        <p:nvSpPr>
          <p:cNvPr id="5" name="投影片編號版面配置區 4">
            <a:extLst>
              <a:ext uri="{FF2B5EF4-FFF2-40B4-BE49-F238E27FC236}">
                <a16:creationId xmlns:a16="http://schemas.microsoft.com/office/drawing/2014/main" id="{599F68FF-159B-4F1B-8F3A-F614881EED9D}"/>
              </a:ext>
            </a:extLst>
          </p:cNvPr>
          <p:cNvSpPr>
            <a:spLocks noGrp="1"/>
          </p:cNvSpPr>
          <p:nvPr>
            <p:ph type="sldNum" sz="quarter" idx="18"/>
          </p:nvPr>
        </p:nvSpPr>
        <p:spPr/>
        <p:txBody>
          <a:bodyPr/>
          <a:lstStyle/>
          <a:p>
            <a:fld id="{48F63A3B-78C7-47BE-AE5E-E10140E04643}" type="slidenum">
              <a:rPr lang="en-US" smtClean="0"/>
              <a:pPr/>
              <a:t>20</a:t>
            </a:fld>
            <a:endParaRPr lang="en-US" dirty="0"/>
          </a:p>
        </p:txBody>
      </p:sp>
      <p:pic>
        <p:nvPicPr>
          <p:cNvPr id="6" name="圖片 5" descr="一張含有 文字 的圖片&#10;&#10;自動產生的描述">
            <a:extLst>
              <a:ext uri="{FF2B5EF4-FFF2-40B4-BE49-F238E27FC236}">
                <a16:creationId xmlns:a16="http://schemas.microsoft.com/office/drawing/2014/main" id="{2A3B83A6-4709-42F5-A5AA-CA6A1BB7EED7}"/>
              </a:ext>
            </a:extLst>
          </p:cNvPr>
          <p:cNvPicPr>
            <a:picLocks noChangeAspect="1"/>
          </p:cNvPicPr>
          <p:nvPr/>
        </p:nvPicPr>
        <p:blipFill>
          <a:blip r:embed="rId2"/>
          <a:stretch>
            <a:fillRect/>
          </a:stretch>
        </p:blipFill>
        <p:spPr>
          <a:xfrm>
            <a:off x="862940" y="1834463"/>
            <a:ext cx="3558176" cy="2932800"/>
          </a:xfrm>
          <a:prstGeom prst="rect">
            <a:avLst/>
          </a:prstGeom>
        </p:spPr>
      </p:pic>
      <p:pic>
        <p:nvPicPr>
          <p:cNvPr id="10" name="圖片 9">
            <a:extLst>
              <a:ext uri="{FF2B5EF4-FFF2-40B4-BE49-F238E27FC236}">
                <a16:creationId xmlns:a16="http://schemas.microsoft.com/office/drawing/2014/main" id="{1887B9D2-236A-491D-85EC-7F63289D0B7E}"/>
              </a:ext>
            </a:extLst>
          </p:cNvPr>
          <p:cNvPicPr>
            <a:picLocks noChangeAspect="1"/>
          </p:cNvPicPr>
          <p:nvPr/>
        </p:nvPicPr>
        <p:blipFill>
          <a:blip r:embed="rId3"/>
          <a:stretch>
            <a:fillRect/>
          </a:stretch>
        </p:blipFill>
        <p:spPr>
          <a:xfrm>
            <a:off x="4877085" y="1431143"/>
            <a:ext cx="3558176" cy="3364597"/>
          </a:xfrm>
          <a:prstGeom prst="rect">
            <a:avLst/>
          </a:prstGeom>
        </p:spPr>
      </p:pic>
      <p:sp>
        <p:nvSpPr>
          <p:cNvPr id="7" name="文字方塊 6">
            <a:extLst>
              <a:ext uri="{FF2B5EF4-FFF2-40B4-BE49-F238E27FC236}">
                <a16:creationId xmlns:a16="http://schemas.microsoft.com/office/drawing/2014/main" id="{C23751C0-E578-494C-B949-CE7A427235A2}"/>
              </a:ext>
            </a:extLst>
          </p:cNvPr>
          <p:cNvSpPr txBox="1"/>
          <p:nvPr/>
        </p:nvSpPr>
        <p:spPr>
          <a:xfrm>
            <a:off x="819283" y="4771104"/>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https://www.mockplus.com/blog/post/bad-ui-design-examples</a:t>
            </a:r>
            <a:endParaRPr lang="en-US" altLang="zh-HK" sz="600" b="0" i="1" dirty="0">
              <a:solidFill>
                <a:schemeClr val="bg1"/>
              </a:solidFill>
              <a:effectLst/>
              <a:latin typeface="Rockwell" panose="02060603020205020403" pitchFamily="18" charset="0"/>
            </a:endParaRPr>
          </a:p>
        </p:txBody>
      </p:sp>
      <p:sp>
        <p:nvSpPr>
          <p:cNvPr id="8" name="文字方塊 7">
            <a:extLst>
              <a:ext uri="{FF2B5EF4-FFF2-40B4-BE49-F238E27FC236}">
                <a16:creationId xmlns:a16="http://schemas.microsoft.com/office/drawing/2014/main" id="{2096243D-DDBF-4D5A-A78F-32E62D0D614C}"/>
              </a:ext>
            </a:extLst>
          </p:cNvPr>
          <p:cNvSpPr txBox="1"/>
          <p:nvPr/>
        </p:nvSpPr>
        <p:spPr>
          <a:xfrm>
            <a:off x="4423713" y="4799580"/>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https://www.mockplus.com/blog/post/bad-ui-design-examples</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913395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53277-E686-41F7-A5EF-6458D5BE11ED}"/>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7F9031DD-FC72-46AF-93CE-557FCD066A67}"/>
              </a:ext>
            </a:extLst>
          </p:cNvPr>
          <p:cNvSpPr>
            <a:spLocks noGrp="1"/>
          </p:cNvSpPr>
          <p:nvPr>
            <p:ph type="body" sz="quarter" idx="15"/>
          </p:nvPr>
        </p:nvSpPr>
        <p:spPr>
          <a:xfrm>
            <a:off x="580046" y="1521918"/>
            <a:ext cx="4674579" cy="3556324"/>
          </a:xfrm>
        </p:spPr>
        <p:txBody>
          <a:bodyPr/>
          <a:lstStyle/>
          <a:p>
            <a:pPr marL="0" indent="0">
              <a:buNone/>
            </a:pPr>
            <a:r>
              <a:rPr lang="en-US" altLang="zh-HK" dirty="0"/>
              <a:t>Good UI Design</a:t>
            </a:r>
          </a:p>
          <a:p>
            <a:r>
              <a:rPr lang="en-US" altLang="zh-HK" dirty="0"/>
              <a:t>Design visual and interactive elements</a:t>
            </a:r>
          </a:p>
          <a:p>
            <a:r>
              <a:rPr lang="en-US" altLang="zh-HK" dirty="0"/>
              <a:t>Create a user-friendly interface </a:t>
            </a:r>
          </a:p>
          <a:p>
            <a:r>
              <a:rPr lang="en-US" altLang="zh-HK" dirty="0"/>
              <a:t>Good use of icons, typography, spacing, color scheme</a:t>
            </a:r>
          </a:p>
          <a:p>
            <a:endParaRPr lang="zh-HK" altLang="en-US" dirty="0"/>
          </a:p>
        </p:txBody>
      </p:sp>
      <p:sp>
        <p:nvSpPr>
          <p:cNvPr id="5" name="投影片編號版面配置區 4">
            <a:extLst>
              <a:ext uri="{FF2B5EF4-FFF2-40B4-BE49-F238E27FC236}">
                <a16:creationId xmlns:a16="http://schemas.microsoft.com/office/drawing/2014/main" id="{B486E87C-67C1-40B3-A3E7-8C13D493ADCA}"/>
              </a:ext>
            </a:extLst>
          </p:cNvPr>
          <p:cNvSpPr>
            <a:spLocks noGrp="1"/>
          </p:cNvSpPr>
          <p:nvPr>
            <p:ph type="sldNum" sz="quarter" idx="18"/>
          </p:nvPr>
        </p:nvSpPr>
        <p:spPr/>
        <p:txBody>
          <a:bodyPr/>
          <a:lstStyle/>
          <a:p>
            <a:fld id="{48F63A3B-78C7-47BE-AE5E-E10140E04643}" type="slidenum">
              <a:rPr lang="en-US" smtClean="0"/>
              <a:pPr/>
              <a:t>21</a:t>
            </a:fld>
            <a:endParaRPr lang="en-US" dirty="0"/>
          </a:p>
        </p:txBody>
      </p:sp>
      <p:pic>
        <p:nvPicPr>
          <p:cNvPr id="7" name="圖片 6">
            <a:extLst>
              <a:ext uri="{FF2B5EF4-FFF2-40B4-BE49-F238E27FC236}">
                <a16:creationId xmlns:a16="http://schemas.microsoft.com/office/drawing/2014/main" id="{CAD00012-12C4-44F2-AEA6-81E1A2FCDEDD}"/>
              </a:ext>
            </a:extLst>
          </p:cNvPr>
          <p:cNvPicPr>
            <a:picLocks noChangeAspect="1"/>
          </p:cNvPicPr>
          <p:nvPr/>
        </p:nvPicPr>
        <p:blipFill>
          <a:blip r:embed="rId2"/>
          <a:stretch>
            <a:fillRect/>
          </a:stretch>
        </p:blipFill>
        <p:spPr>
          <a:xfrm>
            <a:off x="5178425" y="1863725"/>
            <a:ext cx="3603625" cy="2162175"/>
          </a:xfrm>
          <a:prstGeom prst="rect">
            <a:avLst/>
          </a:prstGeom>
        </p:spPr>
      </p:pic>
      <p:sp>
        <p:nvSpPr>
          <p:cNvPr id="6" name="文字方塊 5">
            <a:extLst>
              <a:ext uri="{FF2B5EF4-FFF2-40B4-BE49-F238E27FC236}">
                <a16:creationId xmlns:a16="http://schemas.microsoft.com/office/drawing/2014/main" id="{D6C0EF5F-BCD7-4AF5-AB21-21DE6B2302ED}"/>
              </a:ext>
            </a:extLst>
          </p:cNvPr>
          <p:cNvSpPr txBox="1"/>
          <p:nvPr/>
        </p:nvSpPr>
        <p:spPr>
          <a:xfrm>
            <a:off x="5113469" y="4093864"/>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https://inkbotdesign.com/what-makes-a-good-user-interface/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8677302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053277-E686-41F7-A5EF-6458D5BE11ED}"/>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7F9031DD-FC72-46AF-93CE-557FCD066A67}"/>
              </a:ext>
            </a:extLst>
          </p:cNvPr>
          <p:cNvSpPr>
            <a:spLocks noGrp="1"/>
          </p:cNvSpPr>
          <p:nvPr>
            <p:ph type="body" sz="quarter" idx="15"/>
          </p:nvPr>
        </p:nvSpPr>
        <p:spPr>
          <a:xfrm>
            <a:off x="627671" y="1521918"/>
            <a:ext cx="5868049" cy="3556324"/>
          </a:xfrm>
        </p:spPr>
        <p:txBody>
          <a:bodyPr/>
          <a:lstStyle/>
          <a:p>
            <a:pPr marL="0" indent="0">
              <a:buNone/>
            </a:pPr>
            <a:r>
              <a:rPr lang="en-US" altLang="zh-HK" dirty="0"/>
              <a:t>Good UX Design</a:t>
            </a:r>
          </a:p>
          <a:p>
            <a:r>
              <a:rPr lang="en-US" altLang="zh-HK" dirty="0"/>
              <a:t>Produce delightful and simple experience</a:t>
            </a:r>
          </a:p>
          <a:p>
            <a:r>
              <a:rPr lang="en-HK" altLang="zh-HK" dirty="0"/>
              <a:t>Interactivity and functionality</a:t>
            </a:r>
          </a:p>
          <a:p>
            <a:r>
              <a:rPr lang="en-HK" altLang="zh-HK" dirty="0"/>
              <a:t>Hierarchical Visual Design </a:t>
            </a:r>
          </a:p>
          <a:p>
            <a:r>
              <a:rPr lang="en-US" altLang="zh-HK" dirty="0"/>
              <a:t>Empathy and Simplicity</a:t>
            </a:r>
          </a:p>
          <a:p>
            <a:r>
              <a:rPr lang="en-US" altLang="zh-HK" dirty="0"/>
              <a:t>Adaptivity</a:t>
            </a:r>
          </a:p>
          <a:p>
            <a:endParaRPr lang="zh-HK" altLang="en-US" dirty="0"/>
          </a:p>
        </p:txBody>
      </p:sp>
      <p:sp>
        <p:nvSpPr>
          <p:cNvPr id="5" name="投影片編號版面配置區 4">
            <a:extLst>
              <a:ext uri="{FF2B5EF4-FFF2-40B4-BE49-F238E27FC236}">
                <a16:creationId xmlns:a16="http://schemas.microsoft.com/office/drawing/2014/main" id="{B486E87C-67C1-40B3-A3E7-8C13D493ADCA}"/>
              </a:ext>
            </a:extLst>
          </p:cNvPr>
          <p:cNvSpPr>
            <a:spLocks noGrp="1"/>
          </p:cNvSpPr>
          <p:nvPr>
            <p:ph type="sldNum" sz="quarter" idx="18"/>
          </p:nvPr>
        </p:nvSpPr>
        <p:spPr/>
        <p:txBody>
          <a:bodyPr/>
          <a:lstStyle/>
          <a:p>
            <a:fld id="{48F63A3B-78C7-47BE-AE5E-E10140E04643}" type="slidenum">
              <a:rPr lang="en-US" smtClean="0"/>
              <a:pPr/>
              <a:t>22</a:t>
            </a:fld>
            <a:endParaRPr lang="en-US" dirty="0"/>
          </a:p>
        </p:txBody>
      </p:sp>
      <p:pic>
        <p:nvPicPr>
          <p:cNvPr id="6" name="圖片 5" descr="一張含有 文字, 室內, 差異, 多種 的圖片&#10;&#10;自動產生的描述">
            <a:extLst>
              <a:ext uri="{FF2B5EF4-FFF2-40B4-BE49-F238E27FC236}">
                <a16:creationId xmlns:a16="http://schemas.microsoft.com/office/drawing/2014/main" id="{AE955CB8-AC0B-4E04-82FF-607BB4B94C66}"/>
              </a:ext>
            </a:extLst>
          </p:cNvPr>
          <p:cNvPicPr>
            <a:picLocks noChangeAspect="1"/>
          </p:cNvPicPr>
          <p:nvPr/>
        </p:nvPicPr>
        <p:blipFill>
          <a:blip r:embed="rId3"/>
          <a:stretch>
            <a:fillRect/>
          </a:stretch>
        </p:blipFill>
        <p:spPr>
          <a:xfrm>
            <a:off x="4856472" y="1847783"/>
            <a:ext cx="3767611" cy="2448947"/>
          </a:xfrm>
          <a:prstGeom prst="rect">
            <a:avLst/>
          </a:prstGeom>
        </p:spPr>
      </p:pic>
      <p:sp>
        <p:nvSpPr>
          <p:cNvPr id="7" name="文字方塊 6">
            <a:extLst>
              <a:ext uri="{FF2B5EF4-FFF2-40B4-BE49-F238E27FC236}">
                <a16:creationId xmlns:a16="http://schemas.microsoft.com/office/drawing/2014/main" id="{E2852485-10F7-4288-B4F2-050849991D2B}"/>
              </a:ext>
            </a:extLst>
          </p:cNvPr>
          <p:cNvSpPr txBox="1"/>
          <p:nvPr/>
        </p:nvSpPr>
        <p:spPr>
          <a:xfrm>
            <a:off x="4890547" y="4346761"/>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https://www.outletgraphic.com/ux-design-become-service-design/</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103199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9E14670-4959-46C3-809C-957F39C76887}"/>
              </a:ext>
            </a:extLst>
          </p:cNvPr>
          <p:cNvSpPr>
            <a:spLocks noGrp="1"/>
          </p:cNvSpPr>
          <p:nvPr>
            <p:ph type="title"/>
          </p:nvPr>
        </p:nvSpPr>
        <p:spPr/>
        <p:txBody>
          <a:bodyPr/>
          <a:lstStyle/>
          <a:p>
            <a:r>
              <a:rPr lang="en-US" altLang="zh-HK" dirty="0"/>
              <a:t>1.3 UI/UX Design Example </a:t>
            </a:r>
            <a:endParaRPr lang="zh-HK" altLang="en-US" dirty="0"/>
          </a:p>
        </p:txBody>
      </p:sp>
      <p:sp>
        <p:nvSpPr>
          <p:cNvPr id="4" name="文字版面配置區 3">
            <a:extLst>
              <a:ext uri="{FF2B5EF4-FFF2-40B4-BE49-F238E27FC236}">
                <a16:creationId xmlns:a16="http://schemas.microsoft.com/office/drawing/2014/main" id="{5C063B0F-0086-47AE-AEF0-8D84EDEA27C5}"/>
              </a:ext>
            </a:extLst>
          </p:cNvPr>
          <p:cNvSpPr>
            <a:spLocks noGrp="1"/>
          </p:cNvSpPr>
          <p:nvPr>
            <p:ph type="body" sz="quarter" idx="15"/>
          </p:nvPr>
        </p:nvSpPr>
        <p:spPr/>
        <p:txBody>
          <a:bodyPr/>
          <a:lstStyle/>
          <a:p>
            <a:pPr marL="0" indent="0">
              <a:buNone/>
            </a:pPr>
            <a:r>
              <a:rPr lang="en-US" altLang="zh-HK" dirty="0"/>
              <a:t>6 Bad UI Common Mistakes</a:t>
            </a:r>
          </a:p>
          <a:p>
            <a:r>
              <a:rPr lang="en-US" altLang="zh-HK" dirty="0"/>
              <a:t>The design lacks of contrast</a:t>
            </a:r>
          </a:p>
          <a:p>
            <a:r>
              <a:rPr lang="en-US" altLang="zh-HK" dirty="0"/>
              <a:t>Not-responsive design</a:t>
            </a:r>
          </a:p>
          <a:p>
            <a:r>
              <a:rPr lang="en-US" altLang="zh-HK" dirty="0"/>
              <a:t>No user feedback with plagiarism data</a:t>
            </a:r>
          </a:p>
          <a:p>
            <a:r>
              <a:rPr lang="en-US" altLang="zh-HK" dirty="0"/>
              <a:t>Bad IA (Information Architect)</a:t>
            </a:r>
          </a:p>
          <a:p>
            <a:r>
              <a:rPr lang="en-US" altLang="zh-HK" dirty="0"/>
              <a:t> Inconsistent style</a:t>
            </a:r>
          </a:p>
          <a:p>
            <a:r>
              <a:rPr lang="en-US" altLang="zh-HK" dirty="0"/>
              <a:t>Clunky and sluggish form</a:t>
            </a:r>
            <a:endParaRPr lang="zh-HK" altLang="en-US" dirty="0"/>
          </a:p>
        </p:txBody>
      </p:sp>
      <p:sp>
        <p:nvSpPr>
          <p:cNvPr id="5" name="投影片編號版面配置區 4">
            <a:extLst>
              <a:ext uri="{FF2B5EF4-FFF2-40B4-BE49-F238E27FC236}">
                <a16:creationId xmlns:a16="http://schemas.microsoft.com/office/drawing/2014/main" id="{01907D4A-6715-4976-AD9A-EDC955B808C5}"/>
              </a:ext>
            </a:extLst>
          </p:cNvPr>
          <p:cNvSpPr>
            <a:spLocks noGrp="1"/>
          </p:cNvSpPr>
          <p:nvPr>
            <p:ph type="sldNum" sz="quarter" idx="18"/>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14770634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E61D2EB-528C-4206-880E-5A78EE5C65D3}"/>
              </a:ext>
            </a:extLst>
          </p:cNvPr>
          <p:cNvSpPr>
            <a:spLocks noGrp="1"/>
          </p:cNvSpPr>
          <p:nvPr>
            <p:ph type="title"/>
          </p:nvPr>
        </p:nvSpPr>
        <p:spPr/>
        <p:txBody>
          <a:bodyPr/>
          <a:lstStyle/>
          <a:p>
            <a:r>
              <a:rPr lang="en-US" altLang="zh-HK" dirty="0"/>
              <a:t>1.3 UI/UX Design Example </a:t>
            </a:r>
            <a:endParaRPr lang="zh-HK" altLang="en-US" dirty="0"/>
          </a:p>
        </p:txBody>
      </p:sp>
      <p:sp>
        <p:nvSpPr>
          <p:cNvPr id="5" name="投影片編號版面配置區 4">
            <a:extLst>
              <a:ext uri="{FF2B5EF4-FFF2-40B4-BE49-F238E27FC236}">
                <a16:creationId xmlns:a16="http://schemas.microsoft.com/office/drawing/2014/main" id="{630CB006-3FA2-4BDD-995D-6F6369230C8F}"/>
              </a:ext>
            </a:extLst>
          </p:cNvPr>
          <p:cNvSpPr>
            <a:spLocks noGrp="1"/>
          </p:cNvSpPr>
          <p:nvPr>
            <p:ph type="sldNum" sz="quarter" idx="18"/>
          </p:nvPr>
        </p:nvSpPr>
        <p:spPr/>
        <p:txBody>
          <a:bodyPr/>
          <a:lstStyle/>
          <a:p>
            <a:fld id="{48F63A3B-78C7-47BE-AE5E-E10140E04643}" type="slidenum">
              <a:rPr lang="en-US" smtClean="0"/>
              <a:pPr/>
              <a:t>24</a:t>
            </a:fld>
            <a:endParaRPr lang="en-US" dirty="0"/>
          </a:p>
        </p:txBody>
      </p:sp>
      <p:pic>
        <p:nvPicPr>
          <p:cNvPr id="7" name="圖片 6" descr="一張含有 文字, 美工圖案 的圖片&#10;&#10;自動產生的描述">
            <a:extLst>
              <a:ext uri="{FF2B5EF4-FFF2-40B4-BE49-F238E27FC236}">
                <a16:creationId xmlns:a16="http://schemas.microsoft.com/office/drawing/2014/main" id="{0ACA0310-31F3-42C1-AE6A-11254D27C3B8}"/>
              </a:ext>
            </a:extLst>
          </p:cNvPr>
          <p:cNvPicPr>
            <a:picLocks noChangeAspect="1"/>
          </p:cNvPicPr>
          <p:nvPr/>
        </p:nvPicPr>
        <p:blipFill>
          <a:blip r:embed="rId3"/>
          <a:stretch>
            <a:fillRect/>
          </a:stretch>
        </p:blipFill>
        <p:spPr>
          <a:xfrm>
            <a:off x="785846" y="2169556"/>
            <a:ext cx="2815347" cy="1462701"/>
          </a:xfrm>
          <a:prstGeom prst="rect">
            <a:avLst/>
          </a:prstGeom>
        </p:spPr>
      </p:pic>
      <p:pic>
        <p:nvPicPr>
          <p:cNvPr id="9" name="圖片 8">
            <a:extLst>
              <a:ext uri="{FF2B5EF4-FFF2-40B4-BE49-F238E27FC236}">
                <a16:creationId xmlns:a16="http://schemas.microsoft.com/office/drawing/2014/main" id="{2E2ADE89-F47A-483C-8FB3-B533210EB3E2}"/>
              </a:ext>
            </a:extLst>
          </p:cNvPr>
          <p:cNvPicPr>
            <a:picLocks noChangeAspect="1"/>
          </p:cNvPicPr>
          <p:nvPr/>
        </p:nvPicPr>
        <p:blipFill rotWithShape="1">
          <a:blip r:embed="rId4"/>
          <a:srcRect r="1679"/>
          <a:stretch/>
        </p:blipFill>
        <p:spPr>
          <a:xfrm>
            <a:off x="4891755" y="2058191"/>
            <a:ext cx="2964492" cy="1574066"/>
          </a:xfrm>
          <a:prstGeom prst="rect">
            <a:avLst/>
          </a:prstGeom>
        </p:spPr>
      </p:pic>
      <p:sp>
        <p:nvSpPr>
          <p:cNvPr id="18" name="文字方塊 17">
            <a:extLst>
              <a:ext uri="{FF2B5EF4-FFF2-40B4-BE49-F238E27FC236}">
                <a16:creationId xmlns:a16="http://schemas.microsoft.com/office/drawing/2014/main" id="{5A48D6C1-A68C-428B-ACEF-9994FAB7F8D9}"/>
              </a:ext>
            </a:extLst>
          </p:cNvPr>
          <p:cNvSpPr txBox="1"/>
          <p:nvPr/>
        </p:nvSpPr>
        <p:spPr>
          <a:xfrm>
            <a:off x="920728" y="1600991"/>
            <a:ext cx="914400" cy="914400"/>
          </a:xfrm>
          <a:prstGeom prst="rect">
            <a:avLst/>
          </a:prstGeom>
        </p:spPr>
        <p:txBody>
          <a:bodyPr wrap="none" rtlCol="0" anchor="t">
            <a:normAutofit/>
          </a:bodyPr>
          <a:lstStyle/>
          <a:p>
            <a:pPr algn="l"/>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75F5B177-A686-42ED-A145-F8B9F38D21D4}"/>
              </a:ext>
            </a:extLst>
          </p:cNvPr>
          <p:cNvSpPr txBox="1"/>
          <p:nvPr/>
        </p:nvSpPr>
        <p:spPr>
          <a:xfrm>
            <a:off x="2308939" y="1964269"/>
            <a:ext cx="4617878" cy="338554"/>
          </a:xfrm>
          <a:prstGeom prst="rect">
            <a:avLst/>
          </a:prstGeom>
          <a:noFill/>
        </p:spPr>
        <p:txBody>
          <a:bodyPr wrap="square">
            <a:spAutoFit/>
          </a:bodyPr>
          <a:lstStyle/>
          <a:p>
            <a:endParaRPr lang="zh-HK" altLang="en-US" sz="1600" dirty="0">
              <a:solidFill>
                <a:schemeClr val="bg1"/>
              </a:solidFill>
            </a:endParaRPr>
          </a:p>
        </p:txBody>
      </p:sp>
      <p:sp>
        <p:nvSpPr>
          <p:cNvPr id="22" name="文字方塊 21">
            <a:extLst>
              <a:ext uri="{FF2B5EF4-FFF2-40B4-BE49-F238E27FC236}">
                <a16:creationId xmlns:a16="http://schemas.microsoft.com/office/drawing/2014/main" id="{C8FC4E4E-6027-427B-9E3A-7897D4E801F8}"/>
              </a:ext>
            </a:extLst>
          </p:cNvPr>
          <p:cNvSpPr txBox="1"/>
          <p:nvPr/>
        </p:nvSpPr>
        <p:spPr>
          <a:xfrm>
            <a:off x="627671" y="1421608"/>
            <a:ext cx="4617878" cy="338554"/>
          </a:xfrm>
          <a:prstGeom prst="rect">
            <a:avLst/>
          </a:prstGeom>
          <a:noFill/>
        </p:spPr>
        <p:txBody>
          <a:bodyPr wrap="square">
            <a:spAutoFit/>
          </a:bodyPr>
          <a:lstStyle/>
          <a:p>
            <a:r>
              <a:rPr lang="en-US" altLang="zh-HK" sz="1600" dirty="0">
                <a:solidFill>
                  <a:schemeClr val="bg1"/>
                </a:solidFill>
              </a:rPr>
              <a:t>6 tips to increase the favorability of UI/UX design</a:t>
            </a:r>
            <a:endParaRPr lang="zh-HK" altLang="en-US" sz="1600" dirty="0">
              <a:solidFill>
                <a:schemeClr val="bg1"/>
              </a:solidFill>
            </a:endParaRPr>
          </a:p>
        </p:txBody>
      </p:sp>
      <p:sp>
        <p:nvSpPr>
          <p:cNvPr id="24" name="文字方塊 23">
            <a:extLst>
              <a:ext uri="{FF2B5EF4-FFF2-40B4-BE49-F238E27FC236}">
                <a16:creationId xmlns:a16="http://schemas.microsoft.com/office/drawing/2014/main" id="{AFF1503A-7EDD-4CAF-BEFE-1A8A5D135C3D}"/>
              </a:ext>
            </a:extLst>
          </p:cNvPr>
          <p:cNvSpPr txBox="1"/>
          <p:nvPr/>
        </p:nvSpPr>
        <p:spPr>
          <a:xfrm>
            <a:off x="598856" y="3810817"/>
            <a:ext cx="3189326" cy="584775"/>
          </a:xfrm>
          <a:prstGeom prst="rect">
            <a:avLst/>
          </a:prstGeom>
          <a:noFill/>
        </p:spPr>
        <p:txBody>
          <a:bodyPr wrap="square">
            <a:spAutoFit/>
          </a:bodyPr>
          <a:lstStyle/>
          <a:p>
            <a:r>
              <a:rPr lang="en-US" altLang="zh-HK" sz="1600" dirty="0">
                <a:solidFill>
                  <a:schemeClr val="bg1"/>
                </a:solidFill>
              </a:rPr>
              <a:t>1. Do not violate the user's established impression of certain functional icons</a:t>
            </a:r>
            <a:endParaRPr lang="zh-HK" altLang="en-US" sz="1600" dirty="0">
              <a:solidFill>
                <a:schemeClr val="bg1"/>
              </a:solidFill>
            </a:endParaRPr>
          </a:p>
        </p:txBody>
      </p:sp>
      <p:sp>
        <p:nvSpPr>
          <p:cNvPr id="25" name="文字方塊 24">
            <a:extLst>
              <a:ext uri="{FF2B5EF4-FFF2-40B4-BE49-F238E27FC236}">
                <a16:creationId xmlns:a16="http://schemas.microsoft.com/office/drawing/2014/main" id="{CE2B3262-CD16-4F92-B099-16CBEBA70A11}"/>
              </a:ext>
            </a:extLst>
          </p:cNvPr>
          <p:cNvSpPr txBox="1"/>
          <p:nvPr/>
        </p:nvSpPr>
        <p:spPr>
          <a:xfrm>
            <a:off x="4670611" y="3810816"/>
            <a:ext cx="3267900" cy="584775"/>
          </a:xfrm>
          <a:prstGeom prst="rect">
            <a:avLst/>
          </a:prstGeom>
          <a:noFill/>
        </p:spPr>
        <p:txBody>
          <a:bodyPr wrap="square">
            <a:spAutoFit/>
          </a:bodyPr>
          <a:lstStyle/>
          <a:p>
            <a:r>
              <a:rPr lang="en-US" altLang="zh-HK" sz="1600" dirty="0">
                <a:solidFill>
                  <a:schemeClr val="bg1"/>
                </a:solidFill>
              </a:rPr>
              <a:t>2. Intimate navigation instructions make it easier for users to enter the situation</a:t>
            </a:r>
            <a:endParaRPr lang="zh-HK" altLang="en-US" sz="1600" dirty="0">
              <a:solidFill>
                <a:schemeClr val="bg1"/>
              </a:solidFill>
            </a:endParaRPr>
          </a:p>
        </p:txBody>
      </p:sp>
      <p:sp>
        <p:nvSpPr>
          <p:cNvPr id="11" name="文字方塊 10">
            <a:extLst>
              <a:ext uri="{FF2B5EF4-FFF2-40B4-BE49-F238E27FC236}">
                <a16:creationId xmlns:a16="http://schemas.microsoft.com/office/drawing/2014/main" id="{81883B75-EC22-4CAB-BA4A-81C2C1D4AAF2}"/>
              </a:ext>
            </a:extLst>
          </p:cNvPr>
          <p:cNvSpPr txBox="1"/>
          <p:nvPr/>
        </p:nvSpPr>
        <p:spPr>
          <a:xfrm>
            <a:off x="2357613" y="4885040"/>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err="1">
                <a:solidFill>
                  <a:schemeClr val="bg1"/>
                </a:solidFill>
                <a:latin typeface="Rockwell" panose="02060603020205020403" pitchFamily="18" charset="0"/>
              </a:rPr>
              <a:t>jielin</a:t>
            </a:r>
            <a:r>
              <a:rPr lang="en-US" altLang="zh-HK" sz="600" i="1" dirty="0">
                <a:solidFill>
                  <a:schemeClr val="bg1"/>
                </a:solidFill>
                <a:latin typeface="Rockwell" panose="02060603020205020403" pitchFamily="18" charset="0"/>
              </a:rPr>
              <a:t> designer/https://haughty777.medium.com/ui-ux</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5257582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E61D2EB-528C-4206-880E-5A78EE5C65D3}"/>
              </a:ext>
            </a:extLst>
          </p:cNvPr>
          <p:cNvSpPr>
            <a:spLocks noGrp="1"/>
          </p:cNvSpPr>
          <p:nvPr>
            <p:ph type="title"/>
          </p:nvPr>
        </p:nvSpPr>
        <p:spPr/>
        <p:txBody>
          <a:bodyPr/>
          <a:lstStyle/>
          <a:p>
            <a:r>
              <a:rPr lang="en-US" altLang="zh-HK" dirty="0"/>
              <a:t>1.3 UI/UX Design Example </a:t>
            </a:r>
            <a:endParaRPr lang="zh-HK" altLang="en-US" dirty="0"/>
          </a:p>
        </p:txBody>
      </p:sp>
      <p:sp>
        <p:nvSpPr>
          <p:cNvPr id="5" name="投影片編號版面配置區 4">
            <a:extLst>
              <a:ext uri="{FF2B5EF4-FFF2-40B4-BE49-F238E27FC236}">
                <a16:creationId xmlns:a16="http://schemas.microsoft.com/office/drawing/2014/main" id="{630CB006-3FA2-4BDD-995D-6F6369230C8F}"/>
              </a:ext>
            </a:extLst>
          </p:cNvPr>
          <p:cNvSpPr>
            <a:spLocks noGrp="1"/>
          </p:cNvSpPr>
          <p:nvPr>
            <p:ph type="sldNum" sz="quarter" idx="18"/>
          </p:nvPr>
        </p:nvSpPr>
        <p:spPr/>
        <p:txBody>
          <a:bodyPr/>
          <a:lstStyle/>
          <a:p>
            <a:fld id="{48F63A3B-78C7-47BE-AE5E-E10140E04643}" type="slidenum">
              <a:rPr lang="en-US" smtClean="0"/>
              <a:pPr/>
              <a:t>25</a:t>
            </a:fld>
            <a:endParaRPr lang="en-US" dirty="0"/>
          </a:p>
        </p:txBody>
      </p:sp>
      <p:pic>
        <p:nvPicPr>
          <p:cNvPr id="11" name="圖片 10" descr="一張含有 文字 的圖片&#10;&#10;自動產生的描述">
            <a:extLst>
              <a:ext uri="{FF2B5EF4-FFF2-40B4-BE49-F238E27FC236}">
                <a16:creationId xmlns:a16="http://schemas.microsoft.com/office/drawing/2014/main" id="{51666856-B6D6-44F5-84DB-C82983DB6550}"/>
              </a:ext>
            </a:extLst>
          </p:cNvPr>
          <p:cNvPicPr>
            <a:picLocks noChangeAspect="1"/>
          </p:cNvPicPr>
          <p:nvPr/>
        </p:nvPicPr>
        <p:blipFill>
          <a:blip r:embed="rId2"/>
          <a:stretch>
            <a:fillRect/>
          </a:stretch>
        </p:blipFill>
        <p:spPr>
          <a:xfrm>
            <a:off x="834573" y="2306943"/>
            <a:ext cx="3040786" cy="1575301"/>
          </a:xfrm>
          <a:prstGeom prst="rect">
            <a:avLst/>
          </a:prstGeom>
        </p:spPr>
      </p:pic>
      <p:pic>
        <p:nvPicPr>
          <p:cNvPr id="13" name="圖片 12">
            <a:extLst>
              <a:ext uri="{FF2B5EF4-FFF2-40B4-BE49-F238E27FC236}">
                <a16:creationId xmlns:a16="http://schemas.microsoft.com/office/drawing/2014/main" id="{381FC62C-5589-4157-9040-781B84454825}"/>
              </a:ext>
            </a:extLst>
          </p:cNvPr>
          <p:cNvPicPr>
            <a:picLocks noChangeAspect="1"/>
          </p:cNvPicPr>
          <p:nvPr/>
        </p:nvPicPr>
        <p:blipFill>
          <a:blip r:embed="rId3"/>
          <a:stretch>
            <a:fillRect/>
          </a:stretch>
        </p:blipFill>
        <p:spPr>
          <a:xfrm>
            <a:off x="4891566" y="2302823"/>
            <a:ext cx="2925065" cy="1584718"/>
          </a:xfrm>
          <a:prstGeom prst="rect">
            <a:avLst/>
          </a:prstGeom>
        </p:spPr>
      </p:pic>
      <p:sp>
        <p:nvSpPr>
          <p:cNvPr id="18" name="文字方塊 17">
            <a:extLst>
              <a:ext uri="{FF2B5EF4-FFF2-40B4-BE49-F238E27FC236}">
                <a16:creationId xmlns:a16="http://schemas.microsoft.com/office/drawing/2014/main" id="{5A48D6C1-A68C-428B-ACEF-9994FAB7F8D9}"/>
              </a:ext>
            </a:extLst>
          </p:cNvPr>
          <p:cNvSpPr txBox="1"/>
          <p:nvPr/>
        </p:nvSpPr>
        <p:spPr>
          <a:xfrm>
            <a:off x="920728" y="1600991"/>
            <a:ext cx="914400" cy="914400"/>
          </a:xfrm>
          <a:prstGeom prst="rect">
            <a:avLst/>
          </a:prstGeom>
        </p:spPr>
        <p:txBody>
          <a:bodyPr wrap="none" rtlCol="0" anchor="t">
            <a:normAutofit/>
          </a:bodyPr>
          <a:lstStyle/>
          <a:p>
            <a:pPr algn="l"/>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75F5B177-A686-42ED-A145-F8B9F38D21D4}"/>
              </a:ext>
            </a:extLst>
          </p:cNvPr>
          <p:cNvSpPr txBox="1"/>
          <p:nvPr/>
        </p:nvSpPr>
        <p:spPr>
          <a:xfrm>
            <a:off x="2308939" y="1964269"/>
            <a:ext cx="4617878" cy="338554"/>
          </a:xfrm>
          <a:prstGeom prst="rect">
            <a:avLst/>
          </a:prstGeom>
          <a:noFill/>
        </p:spPr>
        <p:txBody>
          <a:bodyPr wrap="square">
            <a:spAutoFit/>
          </a:bodyPr>
          <a:lstStyle/>
          <a:p>
            <a:endParaRPr lang="zh-HK" altLang="en-US" sz="1600" dirty="0">
              <a:solidFill>
                <a:schemeClr val="bg1"/>
              </a:solidFill>
            </a:endParaRPr>
          </a:p>
        </p:txBody>
      </p:sp>
      <p:sp>
        <p:nvSpPr>
          <p:cNvPr id="22" name="文字方塊 21">
            <a:extLst>
              <a:ext uri="{FF2B5EF4-FFF2-40B4-BE49-F238E27FC236}">
                <a16:creationId xmlns:a16="http://schemas.microsoft.com/office/drawing/2014/main" id="{C8FC4E4E-6027-427B-9E3A-7897D4E801F8}"/>
              </a:ext>
            </a:extLst>
          </p:cNvPr>
          <p:cNvSpPr txBox="1"/>
          <p:nvPr/>
        </p:nvSpPr>
        <p:spPr>
          <a:xfrm>
            <a:off x="627671" y="1421608"/>
            <a:ext cx="4617878" cy="338554"/>
          </a:xfrm>
          <a:prstGeom prst="rect">
            <a:avLst/>
          </a:prstGeom>
          <a:noFill/>
        </p:spPr>
        <p:txBody>
          <a:bodyPr wrap="square">
            <a:spAutoFit/>
          </a:bodyPr>
          <a:lstStyle/>
          <a:p>
            <a:r>
              <a:rPr lang="en-US" altLang="zh-HK" sz="1600" dirty="0">
                <a:solidFill>
                  <a:schemeClr val="bg1"/>
                </a:solidFill>
              </a:rPr>
              <a:t>6 tips to increase the favorability of UI design</a:t>
            </a:r>
            <a:endParaRPr lang="zh-HK" altLang="en-US" sz="1600" dirty="0">
              <a:solidFill>
                <a:schemeClr val="bg1"/>
              </a:solidFill>
            </a:endParaRPr>
          </a:p>
        </p:txBody>
      </p:sp>
      <p:sp>
        <p:nvSpPr>
          <p:cNvPr id="16" name="文字方塊 15">
            <a:extLst>
              <a:ext uri="{FF2B5EF4-FFF2-40B4-BE49-F238E27FC236}">
                <a16:creationId xmlns:a16="http://schemas.microsoft.com/office/drawing/2014/main" id="{BB5F73C4-96F3-4671-A90E-74484D35C4A5}"/>
              </a:ext>
            </a:extLst>
          </p:cNvPr>
          <p:cNvSpPr txBox="1"/>
          <p:nvPr/>
        </p:nvSpPr>
        <p:spPr>
          <a:xfrm>
            <a:off x="834573" y="3967208"/>
            <a:ext cx="3101525" cy="584775"/>
          </a:xfrm>
          <a:prstGeom prst="rect">
            <a:avLst/>
          </a:prstGeom>
          <a:noFill/>
        </p:spPr>
        <p:txBody>
          <a:bodyPr wrap="square">
            <a:spAutoFit/>
          </a:bodyPr>
          <a:lstStyle/>
          <a:p>
            <a:r>
              <a:rPr lang="en-US" altLang="zh-HK" sz="1600" dirty="0">
                <a:solidFill>
                  <a:schemeClr val="bg1"/>
                </a:solidFill>
              </a:rPr>
              <a:t>3. Consistent and standardized screen layout and element arrangement</a:t>
            </a:r>
            <a:endParaRPr lang="zh-HK" altLang="en-US" sz="1600" dirty="0">
              <a:solidFill>
                <a:schemeClr val="bg1"/>
              </a:solidFill>
            </a:endParaRPr>
          </a:p>
        </p:txBody>
      </p:sp>
      <p:sp>
        <p:nvSpPr>
          <p:cNvPr id="19" name="文字方塊 18">
            <a:extLst>
              <a:ext uri="{FF2B5EF4-FFF2-40B4-BE49-F238E27FC236}">
                <a16:creationId xmlns:a16="http://schemas.microsoft.com/office/drawing/2014/main" id="{07C2B29D-95C2-4B83-9DDC-798F5D43B890}"/>
              </a:ext>
            </a:extLst>
          </p:cNvPr>
          <p:cNvSpPr txBox="1"/>
          <p:nvPr/>
        </p:nvSpPr>
        <p:spPr>
          <a:xfrm>
            <a:off x="5002668" y="3967207"/>
            <a:ext cx="3101525" cy="584775"/>
          </a:xfrm>
          <a:prstGeom prst="rect">
            <a:avLst/>
          </a:prstGeom>
          <a:noFill/>
        </p:spPr>
        <p:txBody>
          <a:bodyPr wrap="square">
            <a:spAutoFit/>
          </a:bodyPr>
          <a:lstStyle/>
          <a:p>
            <a:r>
              <a:rPr lang="en-US" altLang="zh-HK" sz="1600" dirty="0">
                <a:solidFill>
                  <a:schemeClr val="bg1"/>
                </a:solidFill>
              </a:rPr>
              <a:t>4. Keep the picture as simple as possible to highlight the content</a:t>
            </a:r>
            <a:endParaRPr lang="zh-HK" altLang="en-US" sz="1600" dirty="0">
              <a:solidFill>
                <a:schemeClr val="bg1"/>
              </a:solidFill>
            </a:endParaRPr>
          </a:p>
        </p:txBody>
      </p:sp>
      <p:sp>
        <p:nvSpPr>
          <p:cNvPr id="12" name="文字方塊 11">
            <a:extLst>
              <a:ext uri="{FF2B5EF4-FFF2-40B4-BE49-F238E27FC236}">
                <a16:creationId xmlns:a16="http://schemas.microsoft.com/office/drawing/2014/main" id="{F64B93DC-91CE-4773-B42F-01CDD693B008}"/>
              </a:ext>
            </a:extLst>
          </p:cNvPr>
          <p:cNvSpPr txBox="1"/>
          <p:nvPr/>
        </p:nvSpPr>
        <p:spPr>
          <a:xfrm>
            <a:off x="2420893" y="4869416"/>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err="1">
                <a:solidFill>
                  <a:schemeClr val="bg1"/>
                </a:solidFill>
                <a:latin typeface="Rockwell" panose="02060603020205020403" pitchFamily="18" charset="0"/>
              </a:rPr>
              <a:t>jielin</a:t>
            </a:r>
            <a:r>
              <a:rPr lang="en-US" altLang="zh-HK" sz="600" i="1" dirty="0">
                <a:solidFill>
                  <a:schemeClr val="bg1"/>
                </a:solidFill>
                <a:latin typeface="Rockwell" panose="02060603020205020403" pitchFamily="18" charset="0"/>
              </a:rPr>
              <a:t> designer/https://haughty777.medium.com/ui-ux</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872092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E61D2EB-528C-4206-880E-5A78EE5C65D3}"/>
              </a:ext>
            </a:extLst>
          </p:cNvPr>
          <p:cNvSpPr>
            <a:spLocks noGrp="1"/>
          </p:cNvSpPr>
          <p:nvPr>
            <p:ph type="title"/>
          </p:nvPr>
        </p:nvSpPr>
        <p:spPr/>
        <p:txBody>
          <a:bodyPr/>
          <a:lstStyle/>
          <a:p>
            <a:r>
              <a:rPr lang="en-US" altLang="zh-HK" dirty="0"/>
              <a:t>1.3 UI/UX Design Example </a:t>
            </a:r>
            <a:endParaRPr lang="zh-HK" altLang="en-US" dirty="0"/>
          </a:p>
        </p:txBody>
      </p:sp>
      <p:sp>
        <p:nvSpPr>
          <p:cNvPr id="5" name="投影片編號版面配置區 4">
            <a:extLst>
              <a:ext uri="{FF2B5EF4-FFF2-40B4-BE49-F238E27FC236}">
                <a16:creationId xmlns:a16="http://schemas.microsoft.com/office/drawing/2014/main" id="{630CB006-3FA2-4BDD-995D-6F6369230C8F}"/>
              </a:ext>
            </a:extLst>
          </p:cNvPr>
          <p:cNvSpPr>
            <a:spLocks noGrp="1"/>
          </p:cNvSpPr>
          <p:nvPr>
            <p:ph type="sldNum" sz="quarter" idx="18"/>
          </p:nvPr>
        </p:nvSpPr>
        <p:spPr/>
        <p:txBody>
          <a:bodyPr/>
          <a:lstStyle/>
          <a:p>
            <a:fld id="{48F63A3B-78C7-47BE-AE5E-E10140E04643}" type="slidenum">
              <a:rPr lang="en-US" smtClean="0"/>
              <a:pPr/>
              <a:t>26</a:t>
            </a:fld>
            <a:endParaRPr lang="en-US" dirty="0"/>
          </a:p>
        </p:txBody>
      </p:sp>
      <p:pic>
        <p:nvPicPr>
          <p:cNvPr id="17" name="圖片 16" descr="一張含有 文字 的圖片&#10;&#10;自動產生的描述">
            <a:extLst>
              <a:ext uri="{FF2B5EF4-FFF2-40B4-BE49-F238E27FC236}">
                <a16:creationId xmlns:a16="http://schemas.microsoft.com/office/drawing/2014/main" id="{1F68DA9E-74D8-4297-9A93-A14D60AB79BD}"/>
              </a:ext>
            </a:extLst>
          </p:cNvPr>
          <p:cNvPicPr>
            <a:picLocks noChangeAspect="1"/>
          </p:cNvPicPr>
          <p:nvPr/>
        </p:nvPicPr>
        <p:blipFill>
          <a:blip r:embed="rId3"/>
          <a:stretch>
            <a:fillRect/>
          </a:stretch>
        </p:blipFill>
        <p:spPr>
          <a:xfrm>
            <a:off x="4853597" y="2227014"/>
            <a:ext cx="2800896" cy="1557623"/>
          </a:xfrm>
          <a:prstGeom prst="rect">
            <a:avLst/>
          </a:prstGeom>
        </p:spPr>
      </p:pic>
      <p:sp>
        <p:nvSpPr>
          <p:cNvPr id="18" name="文字方塊 17">
            <a:extLst>
              <a:ext uri="{FF2B5EF4-FFF2-40B4-BE49-F238E27FC236}">
                <a16:creationId xmlns:a16="http://schemas.microsoft.com/office/drawing/2014/main" id="{5A48D6C1-A68C-428B-ACEF-9994FAB7F8D9}"/>
              </a:ext>
            </a:extLst>
          </p:cNvPr>
          <p:cNvSpPr txBox="1"/>
          <p:nvPr/>
        </p:nvSpPr>
        <p:spPr>
          <a:xfrm>
            <a:off x="920728" y="1600991"/>
            <a:ext cx="914400" cy="914400"/>
          </a:xfrm>
          <a:prstGeom prst="rect">
            <a:avLst/>
          </a:prstGeom>
        </p:spPr>
        <p:txBody>
          <a:bodyPr wrap="none" rtlCol="0" anchor="t">
            <a:normAutofit/>
          </a:bodyPr>
          <a:lstStyle/>
          <a:p>
            <a:pPr algn="l"/>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75F5B177-A686-42ED-A145-F8B9F38D21D4}"/>
              </a:ext>
            </a:extLst>
          </p:cNvPr>
          <p:cNvSpPr txBox="1"/>
          <p:nvPr/>
        </p:nvSpPr>
        <p:spPr>
          <a:xfrm>
            <a:off x="2308939" y="1964269"/>
            <a:ext cx="4617878" cy="338554"/>
          </a:xfrm>
          <a:prstGeom prst="rect">
            <a:avLst/>
          </a:prstGeom>
          <a:noFill/>
        </p:spPr>
        <p:txBody>
          <a:bodyPr wrap="square">
            <a:spAutoFit/>
          </a:bodyPr>
          <a:lstStyle/>
          <a:p>
            <a:endParaRPr lang="zh-HK" altLang="en-US" sz="1600" dirty="0">
              <a:solidFill>
                <a:schemeClr val="bg1"/>
              </a:solidFill>
            </a:endParaRPr>
          </a:p>
        </p:txBody>
      </p:sp>
      <p:sp>
        <p:nvSpPr>
          <p:cNvPr id="22" name="文字方塊 21">
            <a:extLst>
              <a:ext uri="{FF2B5EF4-FFF2-40B4-BE49-F238E27FC236}">
                <a16:creationId xmlns:a16="http://schemas.microsoft.com/office/drawing/2014/main" id="{C8FC4E4E-6027-427B-9E3A-7897D4E801F8}"/>
              </a:ext>
            </a:extLst>
          </p:cNvPr>
          <p:cNvSpPr txBox="1"/>
          <p:nvPr/>
        </p:nvSpPr>
        <p:spPr>
          <a:xfrm>
            <a:off x="627671" y="1421608"/>
            <a:ext cx="4617878" cy="338554"/>
          </a:xfrm>
          <a:prstGeom prst="rect">
            <a:avLst/>
          </a:prstGeom>
          <a:noFill/>
        </p:spPr>
        <p:txBody>
          <a:bodyPr wrap="square">
            <a:spAutoFit/>
          </a:bodyPr>
          <a:lstStyle/>
          <a:p>
            <a:r>
              <a:rPr lang="en-US" altLang="zh-HK" sz="1600" dirty="0">
                <a:solidFill>
                  <a:schemeClr val="bg1"/>
                </a:solidFill>
              </a:rPr>
              <a:t>6 tips to increase the favorability of UI design</a:t>
            </a:r>
            <a:endParaRPr lang="zh-HK" altLang="en-US" sz="1600" dirty="0">
              <a:solidFill>
                <a:schemeClr val="bg1"/>
              </a:solidFill>
            </a:endParaRPr>
          </a:p>
        </p:txBody>
      </p:sp>
      <p:pic>
        <p:nvPicPr>
          <p:cNvPr id="23" name="圖片 22">
            <a:extLst>
              <a:ext uri="{FF2B5EF4-FFF2-40B4-BE49-F238E27FC236}">
                <a16:creationId xmlns:a16="http://schemas.microsoft.com/office/drawing/2014/main" id="{59FDDF1C-43D6-42F7-A6B0-0FEBB7D77AAA}"/>
              </a:ext>
            </a:extLst>
          </p:cNvPr>
          <p:cNvPicPr>
            <a:picLocks noChangeAspect="1"/>
          </p:cNvPicPr>
          <p:nvPr/>
        </p:nvPicPr>
        <p:blipFill>
          <a:blip r:embed="rId4"/>
          <a:stretch>
            <a:fillRect/>
          </a:stretch>
        </p:blipFill>
        <p:spPr>
          <a:xfrm>
            <a:off x="762474" y="2227014"/>
            <a:ext cx="2909418" cy="1560440"/>
          </a:xfrm>
          <a:prstGeom prst="rect">
            <a:avLst/>
          </a:prstGeom>
        </p:spPr>
      </p:pic>
      <p:sp>
        <p:nvSpPr>
          <p:cNvPr id="31" name="文字方塊 30">
            <a:extLst>
              <a:ext uri="{FF2B5EF4-FFF2-40B4-BE49-F238E27FC236}">
                <a16:creationId xmlns:a16="http://schemas.microsoft.com/office/drawing/2014/main" id="{B887EC3B-83CD-48B2-9A1D-B8661D5D2505}"/>
              </a:ext>
            </a:extLst>
          </p:cNvPr>
          <p:cNvSpPr txBox="1"/>
          <p:nvPr/>
        </p:nvSpPr>
        <p:spPr>
          <a:xfrm>
            <a:off x="508615" y="3973418"/>
            <a:ext cx="4617878" cy="338554"/>
          </a:xfrm>
          <a:prstGeom prst="rect">
            <a:avLst/>
          </a:prstGeom>
          <a:noFill/>
        </p:spPr>
        <p:txBody>
          <a:bodyPr wrap="square">
            <a:spAutoFit/>
          </a:bodyPr>
          <a:lstStyle/>
          <a:p>
            <a:r>
              <a:rPr lang="en-US" altLang="zh-HK" sz="1600">
                <a:solidFill>
                  <a:schemeClr val="bg1"/>
                </a:solidFill>
              </a:rPr>
              <a:t>5. </a:t>
            </a:r>
            <a:r>
              <a:rPr lang="zh-HK" altLang="en-US" sz="1600">
                <a:solidFill>
                  <a:schemeClr val="bg1"/>
                </a:solidFill>
              </a:rPr>
              <a:t>Never waste the power of a blank </a:t>
            </a:r>
            <a:r>
              <a:rPr lang="en-US" altLang="zh-HK" sz="1600">
                <a:solidFill>
                  <a:schemeClr val="bg1"/>
                </a:solidFill>
              </a:rPr>
              <a:t>state</a:t>
            </a:r>
            <a:endParaRPr lang="zh-HK" altLang="en-US" sz="1600" dirty="0">
              <a:solidFill>
                <a:schemeClr val="bg1"/>
              </a:solidFill>
            </a:endParaRPr>
          </a:p>
        </p:txBody>
      </p:sp>
      <p:sp>
        <p:nvSpPr>
          <p:cNvPr id="32" name="文字方塊 31">
            <a:extLst>
              <a:ext uri="{FF2B5EF4-FFF2-40B4-BE49-F238E27FC236}">
                <a16:creationId xmlns:a16="http://schemas.microsoft.com/office/drawing/2014/main" id="{0856D8F2-5024-4A6E-BB50-26962881BCB9}"/>
              </a:ext>
            </a:extLst>
          </p:cNvPr>
          <p:cNvSpPr txBox="1"/>
          <p:nvPr/>
        </p:nvSpPr>
        <p:spPr>
          <a:xfrm>
            <a:off x="4815869" y="3948105"/>
            <a:ext cx="2876352" cy="584775"/>
          </a:xfrm>
          <a:prstGeom prst="rect">
            <a:avLst/>
          </a:prstGeom>
          <a:noFill/>
        </p:spPr>
        <p:txBody>
          <a:bodyPr wrap="square">
            <a:spAutoFit/>
          </a:bodyPr>
          <a:lstStyle/>
          <a:p>
            <a:r>
              <a:rPr lang="en-US" altLang="zh-HK" sz="1600" dirty="0">
                <a:solidFill>
                  <a:schemeClr val="bg1"/>
                </a:solidFill>
              </a:rPr>
              <a:t>6. Prevent mistakes in advance and let users avoid mistakes</a:t>
            </a:r>
            <a:endParaRPr lang="zh-HK" altLang="en-US" sz="1600" dirty="0">
              <a:solidFill>
                <a:schemeClr val="bg1"/>
              </a:solidFill>
            </a:endParaRPr>
          </a:p>
        </p:txBody>
      </p:sp>
      <p:sp>
        <p:nvSpPr>
          <p:cNvPr id="11" name="文字方塊 10">
            <a:extLst>
              <a:ext uri="{FF2B5EF4-FFF2-40B4-BE49-F238E27FC236}">
                <a16:creationId xmlns:a16="http://schemas.microsoft.com/office/drawing/2014/main" id="{36127674-65F6-47E0-A393-5588E7F6449F}"/>
              </a:ext>
            </a:extLst>
          </p:cNvPr>
          <p:cNvSpPr txBox="1"/>
          <p:nvPr/>
        </p:nvSpPr>
        <p:spPr>
          <a:xfrm>
            <a:off x="2363941" y="4869416"/>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err="1">
                <a:solidFill>
                  <a:schemeClr val="bg1"/>
                </a:solidFill>
                <a:latin typeface="Rockwell" panose="02060603020205020403" pitchFamily="18" charset="0"/>
              </a:rPr>
              <a:t>jielin</a:t>
            </a:r>
            <a:r>
              <a:rPr lang="en-US" altLang="zh-HK" sz="600" i="1" dirty="0">
                <a:solidFill>
                  <a:schemeClr val="bg1"/>
                </a:solidFill>
                <a:latin typeface="Rockwell" panose="02060603020205020403" pitchFamily="18" charset="0"/>
              </a:rPr>
              <a:t> designer/https://haughty777.medium.com/ui-ux</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0585419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360534C-A96D-44BE-80E3-868DF23A7ADC}"/>
              </a:ext>
            </a:extLst>
          </p:cNvPr>
          <p:cNvSpPr>
            <a:spLocks noGrp="1"/>
          </p:cNvSpPr>
          <p:nvPr>
            <p:ph type="title"/>
          </p:nvPr>
        </p:nvSpPr>
        <p:spPr>
          <a:xfrm>
            <a:off x="1915024" y="2263893"/>
            <a:ext cx="5805170" cy="960718"/>
          </a:xfrm>
        </p:spPr>
        <p:txBody>
          <a:bodyPr>
            <a:normAutofit fontScale="90000"/>
          </a:bodyPr>
          <a:lstStyle/>
          <a:p>
            <a:r>
              <a:rPr lang="en-US" altLang="zh-HK" dirty="0"/>
              <a:t>UI/UX Design Group Discussion </a:t>
            </a:r>
            <a:endParaRPr lang="zh-HK" altLang="en-US" dirty="0"/>
          </a:p>
        </p:txBody>
      </p:sp>
      <p:sp>
        <p:nvSpPr>
          <p:cNvPr id="7" name="文字版面配置區 6">
            <a:extLst>
              <a:ext uri="{FF2B5EF4-FFF2-40B4-BE49-F238E27FC236}">
                <a16:creationId xmlns:a16="http://schemas.microsoft.com/office/drawing/2014/main" id="{B385E820-B259-4142-8239-D8837E1E0BE9}"/>
              </a:ext>
            </a:extLst>
          </p:cNvPr>
          <p:cNvSpPr>
            <a:spLocks noGrp="1"/>
          </p:cNvSpPr>
          <p:nvPr>
            <p:ph type="body" sz="quarter" idx="10"/>
          </p:nvPr>
        </p:nvSpPr>
        <p:spPr/>
        <p:txBody>
          <a:bodyPr/>
          <a:lstStyle/>
          <a:p>
            <a:r>
              <a:rPr lang="en-US" altLang="zh-HK" dirty="0"/>
              <a:t>1.4</a:t>
            </a:r>
            <a:endParaRPr lang="zh-HK" altLang="en-US" dirty="0"/>
          </a:p>
        </p:txBody>
      </p:sp>
      <p:sp>
        <p:nvSpPr>
          <p:cNvPr id="5" name="投影片編號版面配置區 4">
            <a:extLst>
              <a:ext uri="{FF2B5EF4-FFF2-40B4-BE49-F238E27FC236}">
                <a16:creationId xmlns:a16="http://schemas.microsoft.com/office/drawing/2014/main" id="{ED3304DB-73FA-448D-AE36-44AD42BC1BF8}"/>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27</a:t>
            </a:fld>
            <a:endParaRPr lang="en-US" dirty="0"/>
          </a:p>
        </p:txBody>
      </p:sp>
    </p:spTree>
    <p:extLst>
      <p:ext uri="{BB962C8B-B14F-4D97-AF65-F5344CB8AC3E}">
        <p14:creationId xmlns:p14="http://schemas.microsoft.com/office/powerpoint/2010/main" val="18274761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版面配置區 7">
            <a:extLst>
              <a:ext uri="{FF2B5EF4-FFF2-40B4-BE49-F238E27FC236}">
                <a16:creationId xmlns:a16="http://schemas.microsoft.com/office/drawing/2014/main" id="{EE39CF02-8204-42CA-856F-64D7A6165925}"/>
              </a:ext>
            </a:extLst>
          </p:cNvPr>
          <p:cNvPicPr>
            <a:picLocks noGrp="1" noChangeAspect="1"/>
          </p:cNvPicPr>
          <p:nvPr>
            <p:ph type="pic" sz="quarter" idx="14"/>
          </p:nvPr>
        </p:nvPicPr>
        <p:blipFill>
          <a:blip r:embed="rId2"/>
          <a:srcRect l="3664" r="3664"/>
          <a:stretch>
            <a:fillRect/>
          </a:stretch>
        </p:blipFill>
        <p:spPr>
          <a:xfrm>
            <a:off x="4571021" y="1728786"/>
            <a:ext cx="4171068" cy="2882687"/>
          </a:xfrm>
        </p:spPr>
      </p:pic>
      <p:sp>
        <p:nvSpPr>
          <p:cNvPr id="4" name="標題 3">
            <a:extLst>
              <a:ext uri="{FF2B5EF4-FFF2-40B4-BE49-F238E27FC236}">
                <a16:creationId xmlns:a16="http://schemas.microsoft.com/office/drawing/2014/main" id="{9D017770-B1A1-491C-849F-1C7A23A91A03}"/>
              </a:ext>
            </a:extLst>
          </p:cNvPr>
          <p:cNvSpPr>
            <a:spLocks noGrp="1"/>
          </p:cNvSpPr>
          <p:nvPr>
            <p:ph type="title"/>
          </p:nvPr>
        </p:nvSpPr>
        <p:spPr/>
        <p:txBody>
          <a:bodyPr/>
          <a:lstStyle/>
          <a:p>
            <a:r>
              <a:rPr lang="en-US" altLang="zh-HK" dirty="0"/>
              <a:t>1.4 UI/UX Design Group Discussion </a:t>
            </a:r>
            <a:endParaRPr lang="zh-HK" altLang="en-US" dirty="0"/>
          </a:p>
        </p:txBody>
      </p:sp>
      <p:sp>
        <p:nvSpPr>
          <p:cNvPr id="6" name="文字版面配置區 5">
            <a:extLst>
              <a:ext uri="{FF2B5EF4-FFF2-40B4-BE49-F238E27FC236}">
                <a16:creationId xmlns:a16="http://schemas.microsoft.com/office/drawing/2014/main" id="{87A1A242-4ED9-43AC-B779-8DFA2714F255}"/>
              </a:ext>
            </a:extLst>
          </p:cNvPr>
          <p:cNvSpPr>
            <a:spLocks noGrp="1"/>
          </p:cNvSpPr>
          <p:nvPr>
            <p:ph type="body" sz="quarter" idx="15"/>
          </p:nvPr>
        </p:nvSpPr>
        <p:spPr/>
        <p:txBody>
          <a:bodyPr/>
          <a:lstStyle/>
          <a:p>
            <a:pPr marL="0" indent="0">
              <a:buNone/>
            </a:pPr>
            <a:r>
              <a:rPr lang="en-US" altLang="zh-HK" dirty="0"/>
              <a:t>Activity:</a:t>
            </a:r>
          </a:p>
          <a:p>
            <a:pPr marL="0" indent="0">
              <a:buNone/>
            </a:pPr>
            <a:r>
              <a:rPr lang="en-US" altLang="zh-HK" dirty="0"/>
              <a:t>Use 30 mins, Think about 2-3 daily mobile apps, a list of which apps have good UI/UX experience, and which apps do not have good UI/UX experience, and explain in detail.</a:t>
            </a:r>
          </a:p>
          <a:p>
            <a:pPr marL="0" indent="0">
              <a:buNone/>
            </a:pPr>
            <a:endParaRPr lang="en-US" altLang="zh-HK" dirty="0"/>
          </a:p>
          <a:p>
            <a:pPr marL="0" indent="0">
              <a:buNone/>
            </a:pPr>
            <a:endParaRPr lang="zh-HK" altLang="en-US" dirty="0"/>
          </a:p>
        </p:txBody>
      </p:sp>
      <p:sp>
        <p:nvSpPr>
          <p:cNvPr id="5" name="文字方塊 4">
            <a:extLst>
              <a:ext uri="{FF2B5EF4-FFF2-40B4-BE49-F238E27FC236}">
                <a16:creationId xmlns:a16="http://schemas.microsoft.com/office/drawing/2014/main" id="{73CCE33F-C08C-4986-9EDB-E67E70B9EA6F}"/>
              </a:ext>
            </a:extLst>
          </p:cNvPr>
          <p:cNvSpPr txBox="1"/>
          <p:nvPr/>
        </p:nvSpPr>
        <p:spPr>
          <a:xfrm>
            <a:off x="4863512" y="4675542"/>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https://www.justinmind.com/ux-design/principles</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42595405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3" y="2263893"/>
            <a:ext cx="4191523" cy="960718"/>
          </a:xfrm>
        </p:spPr>
        <p:txBody>
          <a:bodyPr>
            <a:normAutofit/>
          </a:bodyPr>
          <a:lstStyle/>
          <a:p>
            <a:r>
              <a:rPr lang="en-US" sz="3000" dirty="0"/>
              <a:t>UI/UX Design Process</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pPr marL="0" indent="0">
              <a:buNone/>
            </a:pPr>
            <a:r>
              <a:rPr lang="en-US" dirty="0"/>
              <a:t>1.5</a:t>
            </a:r>
          </a:p>
        </p:txBody>
      </p:sp>
    </p:spTree>
    <p:extLst>
      <p:ext uri="{BB962C8B-B14F-4D97-AF65-F5344CB8AC3E}">
        <p14:creationId xmlns:p14="http://schemas.microsoft.com/office/powerpoint/2010/main" val="1114066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D12-DE0D-4646-A8CE-D8747D3C21A0}"/>
              </a:ext>
            </a:extLst>
          </p:cNvPr>
          <p:cNvSpPr>
            <a:spLocks noGrp="1"/>
          </p:cNvSpPr>
          <p:nvPr>
            <p:ph type="title"/>
          </p:nvPr>
        </p:nvSpPr>
        <p:spPr/>
        <p:txBody>
          <a:bodyPr/>
          <a:lstStyle/>
          <a:p>
            <a:r>
              <a:rPr lang="en-US" dirty="0"/>
              <a:t>Lesson Outline</a:t>
            </a:r>
          </a:p>
        </p:txBody>
      </p:sp>
      <p:sp>
        <p:nvSpPr>
          <p:cNvPr id="4" name="Text Placeholder 3">
            <a:extLst>
              <a:ext uri="{FF2B5EF4-FFF2-40B4-BE49-F238E27FC236}">
                <a16:creationId xmlns:a16="http://schemas.microsoft.com/office/drawing/2014/main" id="{8E824A01-297D-8748-8574-EF873E07311A}"/>
              </a:ext>
            </a:extLst>
          </p:cNvPr>
          <p:cNvSpPr>
            <a:spLocks noGrp="1"/>
          </p:cNvSpPr>
          <p:nvPr>
            <p:ph type="body" sz="quarter" idx="16"/>
          </p:nvPr>
        </p:nvSpPr>
        <p:spPr/>
        <p:txBody>
          <a:bodyPr>
            <a:normAutofit fontScale="92500" lnSpcReduction="10000"/>
          </a:bodyPr>
          <a:lstStyle/>
          <a:p>
            <a:r>
              <a:rPr lang="en-US" dirty="0"/>
              <a:t>Understand UI/UX Design Process</a:t>
            </a:r>
          </a:p>
          <a:p>
            <a:r>
              <a:rPr lang="en-US" dirty="0"/>
              <a:t>Learn about  UI/UX Design knowledge</a:t>
            </a:r>
          </a:p>
          <a:p>
            <a:r>
              <a:rPr lang="en-US" dirty="0"/>
              <a:t>Learn about How to make a product with good UI/UX design</a:t>
            </a:r>
          </a:p>
          <a:p>
            <a:r>
              <a:rPr lang="en-US" dirty="0"/>
              <a:t>Use the Free UI/UX Design Resources in your UI/UX Design </a:t>
            </a:r>
          </a:p>
          <a:p>
            <a:endParaRPr lang="en-US" dirty="0"/>
          </a:p>
        </p:txBody>
      </p:sp>
      <p:sp>
        <p:nvSpPr>
          <p:cNvPr id="5" name="Slide Number Placeholder 4">
            <a:extLst>
              <a:ext uri="{FF2B5EF4-FFF2-40B4-BE49-F238E27FC236}">
                <a16:creationId xmlns:a16="http://schemas.microsoft.com/office/drawing/2014/main" id="{9ED9891A-7779-8144-B9A2-7EA11C6CD826}"/>
              </a:ext>
            </a:extLst>
          </p:cNvPr>
          <p:cNvSpPr>
            <a:spLocks noGrp="1"/>
          </p:cNvSpPr>
          <p:nvPr>
            <p:ph type="sldNum" sz="quarter" idx="18"/>
          </p:nvPr>
        </p:nvSpPr>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26188687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grpSp>
        <p:nvGrpSpPr>
          <p:cNvPr id="7" name="Group 18">
            <a:extLst>
              <a:ext uri="{FF2B5EF4-FFF2-40B4-BE49-F238E27FC236}">
                <a16:creationId xmlns:a16="http://schemas.microsoft.com/office/drawing/2014/main" id="{80A83D16-9B65-4627-84FD-63ADAE5A76B5}"/>
              </a:ext>
            </a:extLst>
          </p:cNvPr>
          <p:cNvGrpSpPr/>
          <p:nvPr/>
        </p:nvGrpSpPr>
        <p:grpSpPr>
          <a:xfrm>
            <a:off x="684147" y="2173986"/>
            <a:ext cx="3408530" cy="1406859"/>
            <a:chOff x="1521372" y="1828800"/>
            <a:chExt cx="5194738" cy="2144110"/>
          </a:xfrm>
        </p:grpSpPr>
        <p:sp>
          <p:nvSpPr>
            <p:cNvPr id="8" name="Oval 19">
              <a:extLst>
                <a:ext uri="{FF2B5EF4-FFF2-40B4-BE49-F238E27FC236}">
                  <a16:creationId xmlns:a16="http://schemas.microsoft.com/office/drawing/2014/main" id="{F3366F00-D13B-4F76-91F0-6E4DEF138EB8}"/>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20">
              <a:extLst>
                <a:ext uri="{FF2B5EF4-FFF2-40B4-BE49-F238E27FC236}">
                  <a16:creationId xmlns:a16="http://schemas.microsoft.com/office/drawing/2014/main" id="{D8B33947-CC98-4440-88C5-2EE112215AD2}"/>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1">
            <a:extLst>
              <a:ext uri="{FF2B5EF4-FFF2-40B4-BE49-F238E27FC236}">
                <a16:creationId xmlns:a16="http://schemas.microsoft.com/office/drawing/2014/main" id="{B169C9C0-4299-4CDD-88DE-DA763CBCBFF1}"/>
              </a:ext>
            </a:extLst>
          </p:cNvPr>
          <p:cNvGrpSpPr/>
          <p:nvPr/>
        </p:nvGrpSpPr>
        <p:grpSpPr>
          <a:xfrm>
            <a:off x="4687489" y="2173986"/>
            <a:ext cx="3408530" cy="1406859"/>
            <a:chOff x="1521372" y="1828800"/>
            <a:chExt cx="5194738" cy="2144110"/>
          </a:xfrm>
        </p:grpSpPr>
        <p:sp>
          <p:nvSpPr>
            <p:cNvPr id="11" name="Oval 22">
              <a:extLst>
                <a:ext uri="{FF2B5EF4-FFF2-40B4-BE49-F238E27FC236}">
                  <a16:creationId xmlns:a16="http://schemas.microsoft.com/office/drawing/2014/main" id="{589C4D0C-A003-4A4B-AE70-C3DE9C5BAE00}"/>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3">
              <a:extLst>
                <a:ext uri="{FF2B5EF4-FFF2-40B4-BE49-F238E27FC236}">
                  <a16:creationId xmlns:a16="http://schemas.microsoft.com/office/drawing/2014/main" id="{66ED541A-D860-4D92-B735-C07470D17535}"/>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24">
            <a:extLst>
              <a:ext uri="{FF2B5EF4-FFF2-40B4-BE49-F238E27FC236}">
                <a16:creationId xmlns:a16="http://schemas.microsoft.com/office/drawing/2014/main" id="{814E64F0-604E-4A3D-83F7-03623CEC60D8}"/>
              </a:ext>
            </a:extLst>
          </p:cNvPr>
          <p:cNvSpPr txBox="1"/>
          <p:nvPr/>
        </p:nvSpPr>
        <p:spPr>
          <a:xfrm>
            <a:off x="862165" y="2657668"/>
            <a:ext cx="1050821" cy="457199"/>
          </a:xfrm>
          <a:prstGeom prst="rect">
            <a:avLst/>
          </a:prstGeom>
        </p:spPr>
        <p:txBody>
          <a:bodyPr wrap="none" rtlCol="0" anchor="t">
            <a:normAutofit/>
          </a:bodyPr>
          <a:lstStyle/>
          <a:p>
            <a:pPr algn="ctr"/>
            <a:r>
              <a:rPr lang="en-US" sz="2000" dirty="0">
                <a:solidFill>
                  <a:schemeClr val="bg1"/>
                </a:solidFill>
              </a:rPr>
              <a:t>Research</a:t>
            </a:r>
          </a:p>
        </p:txBody>
      </p:sp>
      <p:sp>
        <p:nvSpPr>
          <p:cNvPr id="14" name="TextBox 25">
            <a:extLst>
              <a:ext uri="{FF2B5EF4-FFF2-40B4-BE49-F238E27FC236}">
                <a16:creationId xmlns:a16="http://schemas.microsoft.com/office/drawing/2014/main" id="{15CEDF60-42FB-485C-9BF2-34382632B85D}"/>
              </a:ext>
            </a:extLst>
          </p:cNvPr>
          <p:cNvSpPr txBox="1"/>
          <p:nvPr/>
        </p:nvSpPr>
        <p:spPr>
          <a:xfrm>
            <a:off x="2863836" y="2665041"/>
            <a:ext cx="1050821" cy="457199"/>
          </a:xfrm>
          <a:prstGeom prst="rect">
            <a:avLst/>
          </a:prstGeom>
        </p:spPr>
        <p:txBody>
          <a:bodyPr wrap="none" rtlCol="0" anchor="t">
            <a:normAutofit/>
          </a:bodyPr>
          <a:lstStyle/>
          <a:p>
            <a:pPr algn="ctr"/>
            <a:r>
              <a:rPr lang="en-US" sz="2000" dirty="0">
                <a:solidFill>
                  <a:schemeClr val="bg1"/>
                </a:solidFill>
              </a:rPr>
              <a:t>Analysis</a:t>
            </a:r>
          </a:p>
        </p:txBody>
      </p:sp>
      <p:sp>
        <p:nvSpPr>
          <p:cNvPr id="15" name="TextBox 26">
            <a:extLst>
              <a:ext uri="{FF2B5EF4-FFF2-40B4-BE49-F238E27FC236}">
                <a16:creationId xmlns:a16="http://schemas.microsoft.com/office/drawing/2014/main" id="{0C14AEF4-15F6-407C-800B-FA60D40443F3}"/>
              </a:ext>
            </a:extLst>
          </p:cNvPr>
          <p:cNvSpPr txBox="1"/>
          <p:nvPr/>
        </p:nvSpPr>
        <p:spPr>
          <a:xfrm>
            <a:off x="4881893" y="2665041"/>
            <a:ext cx="1050821" cy="457199"/>
          </a:xfrm>
          <a:prstGeom prst="rect">
            <a:avLst/>
          </a:prstGeom>
        </p:spPr>
        <p:txBody>
          <a:bodyPr wrap="none" rtlCol="0" anchor="t">
            <a:normAutofit/>
          </a:bodyPr>
          <a:lstStyle/>
          <a:p>
            <a:pPr algn="ctr"/>
            <a:r>
              <a:rPr lang="en-US" sz="2000" dirty="0">
                <a:solidFill>
                  <a:schemeClr val="bg1"/>
                </a:solidFill>
              </a:rPr>
              <a:t>Design</a:t>
            </a:r>
          </a:p>
        </p:txBody>
      </p:sp>
      <p:sp>
        <p:nvSpPr>
          <p:cNvPr id="16" name="TextBox 27">
            <a:extLst>
              <a:ext uri="{FF2B5EF4-FFF2-40B4-BE49-F238E27FC236}">
                <a16:creationId xmlns:a16="http://schemas.microsoft.com/office/drawing/2014/main" id="{C809A432-DEA4-4F36-A4B6-2B6AF0FA58D4}"/>
              </a:ext>
            </a:extLst>
          </p:cNvPr>
          <p:cNvSpPr txBox="1"/>
          <p:nvPr/>
        </p:nvSpPr>
        <p:spPr>
          <a:xfrm>
            <a:off x="6867178" y="2675374"/>
            <a:ext cx="1050821" cy="457199"/>
          </a:xfrm>
          <a:prstGeom prst="rect">
            <a:avLst/>
          </a:prstGeom>
        </p:spPr>
        <p:txBody>
          <a:bodyPr wrap="none" rtlCol="0" anchor="t">
            <a:normAutofit/>
          </a:bodyPr>
          <a:lstStyle/>
          <a:p>
            <a:pPr algn="ctr"/>
            <a:r>
              <a:rPr lang="en-US" sz="2000" dirty="0">
                <a:solidFill>
                  <a:schemeClr val="bg1"/>
                </a:solidFill>
              </a:rPr>
              <a:t>Evaluation</a:t>
            </a:r>
          </a:p>
        </p:txBody>
      </p:sp>
    </p:spTree>
    <p:extLst>
      <p:ext uri="{BB962C8B-B14F-4D97-AF65-F5344CB8AC3E}">
        <p14:creationId xmlns:p14="http://schemas.microsoft.com/office/powerpoint/2010/main" val="19986629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grpSp>
        <p:nvGrpSpPr>
          <p:cNvPr id="7" name="Group 18">
            <a:extLst>
              <a:ext uri="{FF2B5EF4-FFF2-40B4-BE49-F238E27FC236}">
                <a16:creationId xmlns:a16="http://schemas.microsoft.com/office/drawing/2014/main" id="{80A83D16-9B65-4627-84FD-63ADAE5A76B5}"/>
              </a:ext>
            </a:extLst>
          </p:cNvPr>
          <p:cNvGrpSpPr/>
          <p:nvPr/>
        </p:nvGrpSpPr>
        <p:grpSpPr>
          <a:xfrm>
            <a:off x="684147" y="2173986"/>
            <a:ext cx="3408530" cy="1406859"/>
            <a:chOff x="1521372" y="1828800"/>
            <a:chExt cx="5194738" cy="2144110"/>
          </a:xfrm>
        </p:grpSpPr>
        <p:sp>
          <p:nvSpPr>
            <p:cNvPr id="8" name="Oval 19">
              <a:extLst>
                <a:ext uri="{FF2B5EF4-FFF2-40B4-BE49-F238E27FC236}">
                  <a16:creationId xmlns:a16="http://schemas.microsoft.com/office/drawing/2014/main" id="{F3366F00-D13B-4F76-91F0-6E4DEF138EB8}"/>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20">
              <a:extLst>
                <a:ext uri="{FF2B5EF4-FFF2-40B4-BE49-F238E27FC236}">
                  <a16:creationId xmlns:a16="http://schemas.microsoft.com/office/drawing/2014/main" id="{D8B33947-CC98-4440-88C5-2EE112215AD2}"/>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1">
            <a:extLst>
              <a:ext uri="{FF2B5EF4-FFF2-40B4-BE49-F238E27FC236}">
                <a16:creationId xmlns:a16="http://schemas.microsoft.com/office/drawing/2014/main" id="{B169C9C0-4299-4CDD-88DE-DA763CBCBFF1}"/>
              </a:ext>
            </a:extLst>
          </p:cNvPr>
          <p:cNvGrpSpPr/>
          <p:nvPr/>
        </p:nvGrpSpPr>
        <p:grpSpPr>
          <a:xfrm>
            <a:off x="4687489" y="2173986"/>
            <a:ext cx="3408530" cy="1406859"/>
            <a:chOff x="1521372" y="1828800"/>
            <a:chExt cx="5194738" cy="2144110"/>
          </a:xfrm>
        </p:grpSpPr>
        <p:sp>
          <p:nvSpPr>
            <p:cNvPr id="11" name="Oval 22">
              <a:extLst>
                <a:ext uri="{FF2B5EF4-FFF2-40B4-BE49-F238E27FC236}">
                  <a16:creationId xmlns:a16="http://schemas.microsoft.com/office/drawing/2014/main" id="{589C4D0C-A003-4A4B-AE70-C3DE9C5BAE00}"/>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3">
              <a:extLst>
                <a:ext uri="{FF2B5EF4-FFF2-40B4-BE49-F238E27FC236}">
                  <a16:creationId xmlns:a16="http://schemas.microsoft.com/office/drawing/2014/main" id="{66ED541A-D860-4D92-B735-C07470D17535}"/>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24">
            <a:extLst>
              <a:ext uri="{FF2B5EF4-FFF2-40B4-BE49-F238E27FC236}">
                <a16:creationId xmlns:a16="http://schemas.microsoft.com/office/drawing/2014/main" id="{814E64F0-604E-4A3D-83F7-03623CEC60D8}"/>
              </a:ext>
            </a:extLst>
          </p:cNvPr>
          <p:cNvSpPr txBox="1"/>
          <p:nvPr/>
        </p:nvSpPr>
        <p:spPr>
          <a:xfrm>
            <a:off x="862165" y="2657668"/>
            <a:ext cx="1050821" cy="457199"/>
          </a:xfrm>
          <a:prstGeom prst="rect">
            <a:avLst/>
          </a:prstGeom>
        </p:spPr>
        <p:txBody>
          <a:bodyPr wrap="none" rtlCol="0" anchor="t">
            <a:normAutofit/>
          </a:bodyPr>
          <a:lstStyle/>
          <a:p>
            <a:pPr algn="ctr"/>
            <a:r>
              <a:rPr lang="en-US" sz="2000" dirty="0">
                <a:solidFill>
                  <a:schemeClr val="bg1"/>
                </a:solidFill>
              </a:rPr>
              <a:t>Research</a:t>
            </a:r>
          </a:p>
        </p:txBody>
      </p:sp>
      <p:sp>
        <p:nvSpPr>
          <p:cNvPr id="14" name="TextBox 25">
            <a:extLst>
              <a:ext uri="{FF2B5EF4-FFF2-40B4-BE49-F238E27FC236}">
                <a16:creationId xmlns:a16="http://schemas.microsoft.com/office/drawing/2014/main" id="{15CEDF60-42FB-485C-9BF2-34382632B85D}"/>
              </a:ext>
            </a:extLst>
          </p:cNvPr>
          <p:cNvSpPr txBox="1"/>
          <p:nvPr/>
        </p:nvSpPr>
        <p:spPr>
          <a:xfrm>
            <a:off x="2863836" y="2665041"/>
            <a:ext cx="1050821" cy="457199"/>
          </a:xfrm>
          <a:prstGeom prst="rect">
            <a:avLst/>
          </a:prstGeom>
        </p:spPr>
        <p:txBody>
          <a:bodyPr wrap="none" rtlCol="0" anchor="t">
            <a:normAutofit/>
          </a:bodyPr>
          <a:lstStyle/>
          <a:p>
            <a:pPr algn="ctr"/>
            <a:r>
              <a:rPr lang="en-US" sz="2000" dirty="0">
                <a:solidFill>
                  <a:schemeClr val="tx1">
                    <a:lumMod val="75000"/>
                  </a:schemeClr>
                </a:solidFill>
              </a:rPr>
              <a:t>Analysis</a:t>
            </a:r>
          </a:p>
        </p:txBody>
      </p:sp>
      <p:sp>
        <p:nvSpPr>
          <p:cNvPr id="15" name="TextBox 26">
            <a:extLst>
              <a:ext uri="{FF2B5EF4-FFF2-40B4-BE49-F238E27FC236}">
                <a16:creationId xmlns:a16="http://schemas.microsoft.com/office/drawing/2014/main" id="{0C14AEF4-15F6-407C-800B-FA60D40443F3}"/>
              </a:ext>
            </a:extLst>
          </p:cNvPr>
          <p:cNvSpPr txBox="1"/>
          <p:nvPr/>
        </p:nvSpPr>
        <p:spPr>
          <a:xfrm>
            <a:off x="4881893" y="2665041"/>
            <a:ext cx="1050821" cy="457199"/>
          </a:xfrm>
          <a:prstGeom prst="rect">
            <a:avLst/>
          </a:prstGeom>
        </p:spPr>
        <p:txBody>
          <a:bodyPr wrap="none" rtlCol="0" anchor="t">
            <a:normAutofit/>
          </a:bodyPr>
          <a:lstStyle/>
          <a:p>
            <a:pPr algn="ctr"/>
            <a:r>
              <a:rPr lang="en-US" sz="2000" dirty="0">
                <a:solidFill>
                  <a:schemeClr val="tx1">
                    <a:lumMod val="75000"/>
                  </a:schemeClr>
                </a:solidFill>
              </a:rPr>
              <a:t>Design</a:t>
            </a:r>
          </a:p>
        </p:txBody>
      </p:sp>
      <p:sp>
        <p:nvSpPr>
          <p:cNvPr id="16" name="TextBox 27">
            <a:extLst>
              <a:ext uri="{FF2B5EF4-FFF2-40B4-BE49-F238E27FC236}">
                <a16:creationId xmlns:a16="http://schemas.microsoft.com/office/drawing/2014/main" id="{C809A432-DEA4-4F36-A4B6-2B6AF0FA58D4}"/>
              </a:ext>
            </a:extLst>
          </p:cNvPr>
          <p:cNvSpPr txBox="1"/>
          <p:nvPr/>
        </p:nvSpPr>
        <p:spPr>
          <a:xfrm>
            <a:off x="6867178" y="2675374"/>
            <a:ext cx="1050821" cy="457199"/>
          </a:xfrm>
          <a:prstGeom prst="rect">
            <a:avLst/>
          </a:prstGeom>
        </p:spPr>
        <p:txBody>
          <a:bodyPr wrap="none" rtlCol="0" anchor="t">
            <a:normAutofit/>
          </a:bodyPr>
          <a:lstStyle/>
          <a:p>
            <a:pPr algn="ctr"/>
            <a:r>
              <a:rPr lang="en-US" sz="2000" dirty="0">
                <a:solidFill>
                  <a:schemeClr val="tx1">
                    <a:lumMod val="75000"/>
                  </a:schemeClr>
                </a:solidFill>
              </a:rPr>
              <a:t>Evaluation</a:t>
            </a:r>
          </a:p>
        </p:txBody>
      </p:sp>
    </p:spTree>
    <p:extLst>
      <p:ext uri="{BB962C8B-B14F-4D97-AF65-F5344CB8AC3E}">
        <p14:creationId xmlns:p14="http://schemas.microsoft.com/office/powerpoint/2010/main" val="2065338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sp>
        <p:nvSpPr>
          <p:cNvPr id="3" name="文字版面配置區 2">
            <a:extLst>
              <a:ext uri="{FF2B5EF4-FFF2-40B4-BE49-F238E27FC236}">
                <a16:creationId xmlns:a16="http://schemas.microsoft.com/office/drawing/2014/main" id="{A6EED3A2-6C1D-4AAC-AAC3-0ED5AD4A4A21}"/>
              </a:ext>
            </a:extLst>
          </p:cNvPr>
          <p:cNvSpPr>
            <a:spLocks noGrp="1"/>
          </p:cNvSpPr>
          <p:nvPr>
            <p:ph type="body" sz="quarter" idx="15"/>
          </p:nvPr>
        </p:nvSpPr>
        <p:spPr>
          <a:xfrm>
            <a:off x="627671" y="1365647"/>
            <a:ext cx="6557804" cy="3544902"/>
          </a:xfrm>
        </p:spPr>
        <p:txBody>
          <a:bodyPr/>
          <a:lstStyle/>
          <a:p>
            <a:pPr marL="0" indent="0">
              <a:buNone/>
            </a:pPr>
            <a:r>
              <a:rPr lang="en-US" altLang="zh-HK" b="1" dirty="0"/>
              <a:t>User Research (UX)</a:t>
            </a:r>
          </a:p>
          <a:p>
            <a:r>
              <a:rPr lang="en-US" altLang="zh-HK" dirty="0"/>
              <a:t>5W1H , Who, what, where, when, why and how.</a:t>
            </a:r>
          </a:p>
          <a:p>
            <a:r>
              <a:rPr lang="en-US" altLang="zh-HK" dirty="0"/>
              <a:t>1. Who is the user?</a:t>
            </a:r>
          </a:p>
          <a:p>
            <a:r>
              <a:rPr lang="en-US" altLang="zh-HK" dirty="0"/>
              <a:t>2. What does the user need to know?</a:t>
            </a:r>
          </a:p>
          <a:p>
            <a:r>
              <a:rPr lang="en-US" altLang="zh-HK" dirty="0"/>
              <a:t>3. Where is the user in an experience?</a:t>
            </a:r>
          </a:p>
          <a:p>
            <a:r>
              <a:rPr lang="en-US" altLang="zh-HK" dirty="0"/>
              <a:t>4. When do users need this information?</a:t>
            </a:r>
          </a:p>
          <a:p>
            <a:r>
              <a:rPr lang="en-US" altLang="zh-HK" dirty="0"/>
              <a:t>5. Why do you stand behind the words you chose?</a:t>
            </a:r>
          </a:p>
          <a:p>
            <a:r>
              <a:rPr lang="en-US" altLang="zh-HK" dirty="0"/>
              <a:t>6. How should you say it?</a:t>
            </a:r>
          </a:p>
          <a:p>
            <a:endParaRPr lang="zh-HK" altLang="en-US" dirty="0"/>
          </a:p>
        </p:txBody>
      </p:sp>
      <p:pic>
        <p:nvPicPr>
          <p:cNvPr id="6" name="圖片 5" descr="一張含有 文字, 白板 的圖片&#10;&#10;自動產生的描述">
            <a:extLst>
              <a:ext uri="{FF2B5EF4-FFF2-40B4-BE49-F238E27FC236}">
                <a16:creationId xmlns:a16="http://schemas.microsoft.com/office/drawing/2014/main" id="{0705CEF9-AEE6-4930-B0C3-D92D3F12A281}"/>
              </a:ext>
            </a:extLst>
          </p:cNvPr>
          <p:cNvPicPr>
            <a:picLocks noChangeAspect="1"/>
          </p:cNvPicPr>
          <p:nvPr/>
        </p:nvPicPr>
        <p:blipFill>
          <a:blip r:embed="rId3"/>
          <a:stretch>
            <a:fillRect/>
          </a:stretch>
        </p:blipFill>
        <p:spPr>
          <a:xfrm>
            <a:off x="5175799" y="1938073"/>
            <a:ext cx="3459466" cy="2304869"/>
          </a:xfrm>
          <a:prstGeom prst="rect">
            <a:avLst/>
          </a:prstGeom>
        </p:spPr>
      </p:pic>
    </p:spTree>
    <p:extLst>
      <p:ext uri="{BB962C8B-B14F-4D97-AF65-F5344CB8AC3E}">
        <p14:creationId xmlns:p14="http://schemas.microsoft.com/office/powerpoint/2010/main" val="970699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sp>
        <p:nvSpPr>
          <p:cNvPr id="3" name="文字版面配置區 2">
            <a:extLst>
              <a:ext uri="{FF2B5EF4-FFF2-40B4-BE49-F238E27FC236}">
                <a16:creationId xmlns:a16="http://schemas.microsoft.com/office/drawing/2014/main" id="{A6EED3A2-6C1D-4AAC-AAC3-0ED5AD4A4A21}"/>
              </a:ext>
            </a:extLst>
          </p:cNvPr>
          <p:cNvSpPr>
            <a:spLocks noGrp="1"/>
          </p:cNvSpPr>
          <p:nvPr>
            <p:ph type="body" sz="quarter" idx="15"/>
          </p:nvPr>
        </p:nvSpPr>
        <p:spPr>
          <a:xfrm>
            <a:off x="627671" y="1365647"/>
            <a:ext cx="4494867" cy="3043329"/>
          </a:xfrm>
        </p:spPr>
        <p:txBody>
          <a:bodyPr/>
          <a:lstStyle/>
          <a:p>
            <a:pPr marL="0" indent="0">
              <a:buNone/>
            </a:pPr>
            <a:r>
              <a:rPr lang="en-US" altLang="zh-HK" b="1" dirty="0"/>
              <a:t>Market Research (UX)</a:t>
            </a:r>
          </a:p>
          <a:p>
            <a:r>
              <a:rPr lang="en-US" altLang="zh-HK" dirty="0"/>
              <a:t>Understand the industry standards and the design trends</a:t>
            </a:r>
          </a:p>
          <a:p>
            <a:r>
              <a:rPr lang="en-US" altLang="zh-HK" dirty="0"/>
              <a:t>Find out the opportunity gap </a:t>
            </a:r>
          </a:p>
          <a:p>
            <a:r>
              <a:rPr lang="en-US" altLang="zh-HK" dirty="0"/>
              <a:t>Learn about the apps with the highest market share</a:t>
            </a:r>
          </a:p>
          <a:p>
            <a:endParaRPr lang="en-US" altLang="zh-HK" dirty="0"/>
          </a:p>
          <a:p>
            <a:endParaRPr lang="en-US" altLang="zh-HK" dirty="0"/>
          </a:p>
          <a:p>
            <a:endParaRPr lang="en-US" altLang="zh-HK" dirty="0"/>
          </a:p>
          <a:p>
            <a:endParaRPr lang="zh-HK" altLang="en-US" dirty="0"/>
          </a:p>
        </p:txBody>
      </p:sp>
      <p:pic>
        <p:nvPicPr>
          <p:cNvPr id="6" name="圖片 5" descr="一張含有 文字 的圖片&#10;&#10;自動產生的描述">
            <a:extLst>
              <a:ext uri="{FF2B5EF4-FFF2-40B4-BE49-F238E27FC236}">
                <a16:creationId xmlns:a16="http://schemas.microsoft.com/office/drawing/2014/main" id="{ED2E0DCE-192B-4FD5-9336-89C433C86112}"/>
              </a:ext>
            </a:extLst>
          </p:cNvPr>
          <p:cNvPicPr>
            <a:picLocks noChangeAspect="1"/>
          </p:cNvPicPr>
          <p:nvPr/>
        </p:nvPicPr>
        <p:blipFill>
          <a:blip r:embed="rId2"/>
          <a:stretch>
            <a:fillRect/>
          </a:stretch>
        </p:blipFill>
        <p:spPr>
          <a:xfrm>
            <a:off x="5122538" y="1883577"/>
            <a:ext cx="3775856" cy="1887928"/>
          </a:xfrm>
          <a:prstGeom prst="rect">
            <a:avLst/>
          </a:prstGeom>
        </p:spPr>
      </p:pic>
    </p:spTree>
    <p:extLst>
      <p:ext uri="{BB962C8B-B14F-4D97-AF65-F5344CB8AC3E}">
        <p14:creationId xmlns:p14="http://schemas.microsoft.com/office/powerpoint/2010/main" val="38922364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grpSp>
        <p:nvGrpSpPr>
          <p:cNvPr id="7" name="Group 18">
            <a:extLst>
              <a:ext uri="{FF2B5EF4-FFF2-40B4-BE49-F238E27FC236}">
                <a16:creationId xmlns:a16="http://schemas.microsoft.com/office/drawing/2014/main" id="{80A83D16-9B65-4627-84FD-63ADAE5A76B5}"/>
              </a:ext>
            </a:extLst>
          </p:cNvPr>
          <p:cNvGrpSpPr/>
          <p:nvPr/>
        </p:nvGrpSpPr>
        <p:grpSpPr>
          <a:xfrm>
            <a:off x="684147" y="2173986"/>
            <a:ext cx="3408530" cy="1406859"/>
            <a:chOff x="1521372" y="1828800"/>
            <a:chExt cx="5194738" cy="2144110"/>
          </a:xfrm>
        </p:grpSpPr>
        <p:sp>
          <p:nvSpPr>
            <p:cNvPr id="8" name="Oval 19">
              <a:extLst>
                <a:ext uri="{FF2B5EF4-FFF2-40B4-BE49-F238E27FC236}">
                  <a16:creationId xmlns:a16="http://schemas.microsoft.com/office/drawing/2014/main" id="{F3366F00-D13B-4F76-91F0-6E4DEF138EB8}"/>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20">
              <a:extLst>
                <a:ext uri="{FF2B5EF4-FFF2-40B4-BE49-F238E27FC236}">
                  <a16:creationId xmlns:a16="http://schemas.microsoft.com/office/drawing/2014/main" id="{D8B33947-CC98-4440-88C5-2EE112215AD2}"/>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1">
            <a:extLst>
              <a:ext uri="{FF2B5EF4-FFF2-40B4-BE49-F238E27FC236}">
                <a16:creationId xmlns:a16="http://schemas.microsoft.com/office/drawing/2014/main" id="{B169C9C0-4299-4CDD-88DE-DA763CBCBFF1}"/>
              </a:ext>
            </a:extLst>
          </p:cNvPr>
          <p:cNvGrpSpPr/>
          <p:nvPr/>
        </p:nvGrpSpPr>
        <p:grpSpPr>
          <a:xfrm>
            <a:off x="4687489" y="2173986"/>
            <a:ext cx="3408530" cy="1406859"/>
            <a:chOff x="1521372" y="1828800"/>
            <a:chExt cx="5194738" cy="2144110"/>
          </a:xfrm>
        </p:grpSpPr>
        <p:sp>
          <p:nvSpPr>
            <p:cNvPr id="11" name="Oval 22">
              <a:extLst>
                <a:ext uri="{FF2B5EF4-FFF2-40B4-BE49-F238E27FC236}">
                  <a16:creationId xmlns:a16="http://schemas.microsoft.com/office/drawing/2014/main" id="{589C4D0C-A003-4A4B-AE70-C3DE9C5BAE00}"/>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3">
              <a:extLst>
                <a:ext uri="{FF2B5EF4-FFF2-40B4-BE49-F238E27FC236}">
                  <a16:creationId xmlns:a16="http://schemas.microsoft.com/office/drawing/2014/main" id="{66ED541A-D860-4D92-B735-C07470D17535}"/>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24">
            <a:extLst>
              <a:ext uri="{FF2B5EF4-FFF2-40B4-BE49-F238E27FC236}">
                <a16:creationId xmlns:a16="http://schemas.microsoft.com/office/drawing/2014/main" id="{814E64F0-604E-4A3D-83F7-03623CEC60D8}"/>
              </a:ext>
            </a:extLst>
          </p:cNvPr>
          <p:cNvSpPr txBox="1"/>
          <p:nvPr/>
        </p:nvSpPr>
        <p:spPr>
          <a:xfrm>
            <a:off x="862165" y="2657668"/>
            <a:ext cx="1050821" cy="457199"/>
          </a:xfrm>
          <a:prstGeom prst="rect">
            <a:avLst/>
          </a:prstGeom>
        </p:spPr>
        <p:txBody>
          <a:bodyPr wrap="none" rtlCol="0" anchor="t">
            <a:normAutofit/>
          </a:bodyPr>
          <a:lstStyle/>
          <a:p>
            <a:pPr algn="ctr"/>
            <a:r>
              <a:rPr lang="en-US" sz="2000" dirty="0">
                <a:solidFill>
                  <a:schemeClr val="tx1">
                    <a:lumMod val="75000"/>
                  </a:schemeClr>
                </a:solidFill>
              </a:rPr>
              <a:t>Research</a:t>
            </a:r>
          </a:p>
        </p:txBody>
      </p:sp>
      <p:sp>
        <p:nvSpPr>
          <p:cNvPr id="14" name="TextBox 25">
            <a:extLst>
              <a:ext uri="{FF2B5EF4-FFF2-40B4-BE49-F238E27FC236}">
                <a16:creationId xmlns:a16="http://schemas.microsoft.com/office/drawing/2014/main" id="{15CEDF60-42FB-485C-9BF2-34382632B85D}"/>
              </a:ext>
            </a:extLst>
          </p:cNvPr>
          <p:cNvSpPr txBox="1"/>
          <p:nvPr/>
        </p:nvSpPr>
        <p:spPr>
          <a:xfrm>
            <a:off x="2863836" y="2665041"/>
            <a:ext cx="1050821" cy="457199"/>
          </a:xfrm>
          <a:prstGeom prst="rect">
            <a:avLst/>
          </a:prstGeom>
        </p:spPr>
        <p:txBody>
          <a:bodyPr wrap="none" rtlCol="0" anchor="t">
            <a:normAutofit/>
          </a:bodyPr>
          <a:lstStyle/>
          <a:p>
            <a:pPr algn="ctr"/>
            <a:r>
              <a:rPr lang="en-US" sz="2000" dirty="0">
                <a:solidFill>
                  <a:schemeClr val="bg1"/>
                </a:solidFill>
              </a:rPr>
              <a:t>Analysis</a:t>
            </a:r>
          </a:p>
        </p:txBody>
      </p:sp>
      <p:sp>
        <p:nvSpPr>
          <p:cNvPr id="15" name="TextBox 26">
            <a:extLst>
              <a:ext uri="{FF2B5EF4-FFF2-40B4-BE49-F238E27FC236}">
                <a16:creationId xmlns:a16="http://schemas.microsoft.com/office/drawing/2014/main" id="{0C14AEF4-15F6-407C-800B-FA60D40443F3}"/>
              </a:ext>
            </a:extLst>
          </p:cNvPr>
          <p:cNvSpPr txBox="1"/>
          <p:nvPr/>
        </p:nvSpPr>
        <p:spPr>
          <a:xfrm>
            <a:off x="4881893" y="2665041"/>
            <a:ext cx="1050821" cy="457199"/>
          </a:xfrm>
          <a:prstGeom prst="rect">
            <a:avLst/>
          </a:prstGeom>
        </p:spPr>
        <p:txBody>
          <a:bodyPr wrap="none" rtlCol="0" anchor="t">
            <a:normAutofit/>
          </a:bodyPr>
          <a:lstStyle/>
          <a:p>
            <a:pPr algn="ctr"/>
            <a:r>
              <a:rPr lang="en-US" sz="2000" dirty="0">
                <a:solidFill>
                  <a:schemeClr val="tx1">
                    <a:lumMod val="75000"/>
                  </a:schemeClr>
                </a:solidFill>
              </a:rPr>
              <a:t>Design</a:t>
            </a:r>
          </a:p>
        </p:txBody>
      </p:sp>
      <p:sp>
        <p:nvSpPr>
          <p:cNvPr id="16" name="TextBox 27">
            <a:extLst>
              <a:ext uri="{FF2B5EF4-FFF2-40B4-BE49-F238E27FC236}">
                <a16:creationId xmlns:a16="http://schemas.microsoft.com/office/drawing/2014/main" id="{C809A432-DEA4-4F36-A4B6-2B6AF0FA58D4}"/>
              </a:ext>
            </a:extLst>
          </p:cNvPr>
          <p:cNvSpPr txBox="1"/>
          <p:nvPr/>
        </p:nvSpPr>
        <p:spPr>
          <a:xfrm>
            <a:off x="6867178" y="2675374"/>
            <a:ext cx="1050821" cy="457199"/>
          </a:xfrm>
          <a:prstGeom prst="rect">
            <a:avLst/>
          </a:prstGeom>
        </p:spPr>
        <p:txBody>
          <a:bodyPr wrap="none" rtlCol="0" anchor="t">
            <a:normAutofit/>
          </a:bodyPr>
          <a:lstStyle/>
          <a:p>
            <a:pPr algn="ctr"/>
            <a:r>
              <a:rPr lang="en-US" sz="2000" dirty="0">
                <a:solidFill>
                  <a:schemeClr val="tx1">
                    <a:lumMod val="75000"/>
                  </a:schemeClr>
                </a:solidFill>
              </a:rPr>
              <a:t>Evaluation</a:t>
            </a:r>
          </a:p>
        </p:txBody>
      </p:sp>
    </p:spTree>
    <p:extLst>
      <p:ext uri="{BB962C8B-B14F-4D97-AF65-F5344CB8AC3E}">
        <p14:creationId xmlns:p14="http://schemas.microsoft.com/office/powerpoint/2010/main" val="16322082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pic>
        <p:nvPicPr>
          <p:cNvPr id="5" name="Picture 5" descr="A picture containing website&#10;&#10;Description automatically generated">
            <a:extLst>
              <a:ext uri="{FF2B5EF4-FFF2-40B4-BE49-F238E27FC236}">
                <a16:creationId xmlns:a16="http://schemas.microsoft.com/office/drawing/2014/main" id="{7721B6E4-C248-4388-98BC-69CC8D0DD2A3}"/>
              </a:ext>
            </a:extLst>
          </p:cNvPr>
          <p:cNvPicPr>
            <a:picLocks noChangeAspect="1"/>
          </p:cNvPicPr>
          <p:nvPr/>
        </p:nvPicPr>
        <p:blipFill>
          <a:blip r:embed="rId2"/>
          <a:stretch>
            <a:fillRect/>
          </a:stretch>
        </p:blipFill>
        <p:spPr>
          <a:xfrm>
            <a:off x="2288994" y="2023795"/>
            <a:ext cx="4510482" cy="3006988"/>
          </a:xfrm>
          <a:prstGeom prst="rect">
            <a:avLst/>
          </a:prstGeom>
        </p:spPr>
      </p:pic>
      <p:sp>
        <p:nvSpPr>
          <p:cNvPr id="6" name="文字方塊 5">
            <a:extLst>
              <a:ext uri="{FF2B5EF4-FFF2-40B4-BE49-F238E27FC236}">
                <a16:creationId xmlns:a16="http://schemas.microsoft.com/office/drawing/2014/main" id="{1A9157FC-22BB-4D83-9C23-E3E2A90F7785}"/>
              </a:ext>
            </a:extLst>
          </p:cNvPr>
          <p:cNvSpPr txBox="1"/>
          <p:nvPr/>
        </p:nvSpPr>
        <p:spPr>
          <a:xfrm>
            <a:off x="2015477" y="1904736"/>
            <a:ext cx="914400" cy="914400"/>
          </a:xfrm>
          <a:prstGeom prst="rect">
            <a:avLst/>
          </a:prstGeom>
        </p:spPr>
        <p:txBody>
          <a:bodyPr wrap="none" rtlCol="0" anchor="t">
            <a:normAutofit/>
          </a:bodyPr>
          <a:lstStyle/>
          <a:p>
            <a:pPr algn="l"/>
            <a:endParaRPr lang="zh-HK" altLang="en-US" sz="4400" dirty="0" err="1">
              <a:solidFill>
                <a:schemeClr val="bg1"/>
              </a:solidFill>
            </a:endParaRPr>
          </a:p>
        </p:txBody>
      </p:sp>
      <p:sp>
        <p:nvSpPr>
          <p:cNvPr id="2" name="文字方塊 1">
            <a:extLst>
              <a:ext uri="{FF2B5EF4-FFF2-40B4-BE49-F238E27FC236}">
                <a16:creationId xmlns:a16="http://schemas.microsoft.com/office/drawing/2014/main" id="{2087D74B-9001-4993-8511-1B9FC1011CB5}"/>
              </a:ext>
            </a:extLst>
          </p:cNvPr>
          <p:cNvSpPr txBox="1"/>
          <p:nvPr/>
        </p:nvSpPr>
        <p:spPr>
          <a:xfrm>
            <a:off x="673935" y="1496579"/>
            <a:ext cx="3600648" cy="380874"/>
          </a:xfrm>
          <a:prstGeom prst="rect">
            <a:avLst/>
          </a:prstGeom>
        </p:spPr>
        <p:txBody>
          <a:bodyPr wrap="square" rtlCol="0" anchor="t">
            <a:normAutofit fontScale="92500" lnSpcReduction="20000"/>
          </a:bodyPr>
          <a:lstStyle/>
          <a:p>
            <a:r>
              <a:rPr lang="en-US" altLang="zh-HK" sz="2400" b="1" dirty="0">
                <a:solidFill>
                  <a:schemeClr val="bg1"/>
                </a:solidFill>
              </a:rPr>
              <a:t>UX Design Persona</a:t>
            </a:r>
          </a:p>
          <a:p>
            <a:pPr algn="l"/>
            <a:endParaRPr lang="zh-HK" altLang="en-US" sz="4400" dirty="0" err="1">
              <a:solidFill>
                <a:schemeClr val="bg1"/>
              </a:solidFill>
            </a:endParaRPr>
          </a:p>
        </p:txBody>
      </p:sp>
    </p:spTree>
    <p:extLst>
      <p:ext uri="{BB962C8B-B14F-4D97-AF65-F5344CB8AC3E}">
        <p14:creationId xmlns:p14="http://schemas.microsoft.com/office/powerpoint/2010/main" val="4384286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sp>
        <p:nvSpPr>
          <p:cNvPr id="3" name="文字版面配置區 2">
            <a:extLst>
              <a:ext uri="{FF2B5EF4-FFF2-40B4-BE49-F238E27FC236}">
                <a16:creationId xmlns:a16="http://schemas.microsoft.com/office/drawing/2014/main" id="{A6EED3A2-6C1D-4AAC-AAC3-0ED5AD4A4A21}"/>
              </a:ext>
            </a:extLst>
          </p:cNvPr>
          <p:cNvSpPr>
            <a:spLocks noGrp="1"/>
          </p:cNvSpPr>
          <p:nvPr>
            <p:ph type="body" sz="quarter" idx="15"/>
          </p:nvPr>
        </p:nvSpPr>
        <p:spPr>
          <a:xfrm>
            <a:off x="627671" y="1365647"/>
            <a:ext cx="7146311" cy="3500606"/>
          </a:xfrm>
        </p:spPr>
        <p:txBody>
          <a:bodyPr>
            <a:normAutofit/>
          </a:bodyPr>
          <a:lstStyle/>
          <a:p>
            <a:pPr marL="0" indent="0">
              <a:buNone/>
            </a:pPr>
            <a:r>
              <a:rPr lang="en-US" altLang="zh-HK" b="1" dirty="0"/>
              <a:t>UX Design Persona</a:t>
            </a:r>
          </a:p>
          <a:p>
            <a:r>
              <a:rPr lang="en-US" altLang="zh-HK" dirty="0"/>
              <a:t>User personas are archetypical users whose goals and characteristics represent the needs of a larger group of users. Usually, a persona is presented in a one or two-page document Such 1–2-page descriptions include behavior patterns, goals, skills, attitudes, and background information, as well as the environment in which a persona operates. Designers usually create user persona template templates, which include a few fictional personal details to make the persona a realistic character.</a:t>
            </a:r>
          </a:p>
          <a:p>
            <a:endParaRPr lang="en-US" altLang="zh-HK" dirty="0"/>
          </a:p>
          <a:p>
            <a:endParaRPr lang="zh-HK" altLang="en-US" dirty="0"/>
          </a:p>
        </p:txBody>
      </p:sp>
      <p:sp>
        <p:nvSpPr>
          <p:cNvPr id="6" name="文字方塊 5">
            <a:extLst>
              <a:ext uri="{FF2B5EF4-FFF2-40B4-BE49-F238E27FC236}">
                <a16:creationId xmlns:a16="http://schemas.microsoft.com/office/drawing/2014/main" id="{1A9157FC-22BB-4D83-9C23-E3E2A90F7785}"/>
              </a:ext>
            </a:extLst>
          </p:cNvPr>
          <p:cNvSpPr txBox="1"/>
          <p:nvPr/>
        </p:nvSpPr>
        <p:spPr>
          <a:xfrm>
            <a:off x="2015477" y="1904736"/>
            <a:ext cx="914400" cy="914400"/>
          </a:xfrm>
          <a:prstGeom prst="rect">
            <a:avLst/>
          </a:prstGeom>
        </p:spPr>
        <p:txBody>
          <a:bodyPr wrap="none" rtlCol="0" anchor="t">
            <a:normAutofit/>
          </a:bodyPr>
          <a:lstStyle/>
          <a:p>
            <a:pPr algn="l"/>
            <a:endParaRPr lang="zh-HK" altLang="en-US" sz="4400" dirty="0" err="1">
              <a:solidFill>
                <a:schemeClr val="bg1"/>
              </a:solidFill>
            </a:endParaRPr>
          </a:p>
        </p:txBody>
      </p:sp>
    </p:spTree>
    <p:extLst>
      <p:ext uri="{BB962C8B-B14F-4D97-AF65-F5344CB8AC3E}">
        <p14:creationId xmlns:p14="http://schemas.microsoft.com/office/powerpoint/2010/main" val="3704784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sp>
        <p:nvSpPr>
          <p:cNvPr id="3" name="文字版面配置區 2">
            <a:extLst>
              <a:ext uri="{FF2B5EF4-FFF2-40B4-BE49-F238E27FC236}">
                <a16:creationId xmlns:a16="http://schemas.microsoft.com/office/drawing/2014/main" id="{A6EED3A2-6C1D-4AAC-AAC3-0ED5AD4A4A21}"/>
              </a:ext>
            </a:extLst>
          </p:cNvPr>
          <p:cNvSpPr>
            <a:spLocks noGrp="1"/>
          </p:cNvSpPr>
          <p:nvPr>
            <p:ph type="body" sz="quarter" idx="15"/>
          </p:nvPr>
        </p:nvSpPr>
        <p:spPr>
          <a:xfrm>
            <a:off x="627671" y="1365647"/>
            <a:ext cx="7146311" cy="3500606"/>
          </a:xfrm>
        </p:spPr>
        <p:txBody>
          <a:bodyPr>
            <a:normAutofit/>
          </a:bodyPr>
          <a:lstStyle/>
          <a:p>
            <a:pPr marL="0" indent="0">
              <a:buNone/>
            </a:pPr>
            <a:r>
              <a:rPr lang="en-US" altLang="zh-HK" b="1" dirty="0"/>
              <a:t>UX Design Persona</a:t>
            </a:r>
          </a:p>
          <a:p>
            <a:r>
              <a:rPr lang="en-US" altLang="zh-HK" dirty="0"/>
              <a:t>Why are user personas important?</a:t>
            </a:r>
          </a:p>
          <a:p>
            <a:r>
              <a:rPr lang="en-US" altLang="zh-HK" dirty="0"/>
              <a:t>A deep understanding of a target audience is fundamental to creating exceptional products. User personas help a product team find the answer to one of their most important questions, “Who are we designing for?” By understanding the expectations, concerns, and motivations of target users, it’s possible to design a product that will satisfy users’ needs and therefore be successful.</a:t>
            </a:r>
          </a:p>
          <a:p>
            <a:endParaRPr lang="zh-HK" altLang="en-US" dirty="0"/>
          </a:p>
        </p:txBody>
      </p:sp>
      <p:sp>
        <p:nvSpPr>
          <p:cNvPr id="6" name="文字方塊 5">
            <a:extLst>
              <a:ext uri="{FF2B5EF4-FFF2-40B4-BE49-F238E27FC236}">
                <a16:creationId xmlns:a16="http://schemas.microsoft.com/office/drawing/2014/main" id="{1A9157FC-22BB-4D83-9C23-E3E2A90F7785}"/>
              </a:ext>
            </a:extLst>
          </p:cNvPr>
          <p:cNvSpPr txBox="1"/>
          <p:nvPr/>
        </p:nvSpPr>
        <p:spPr>
          <a:xfrm>
            <a:off x="2015477" y="1904736"/>
            <a:ext cx="914400" cy="914400"/>
          </a:xfrm>
          <a:prstGeom prst="rect">
            <a:avLst/>
          </a:prstGeom>
        </p:spPr>
        <p:txBody>
          <a:bodyPr wrap="none" rtlCol="0" anchor="t">
            <a:normAutofit/>
          </a:bodyPr>
          <a:lstStyle/>
          <a:p>
            <a:pPr algn="l"/>
            <a:endParaRPr lang="zh-HK" altLang="en-US" sz="4400" dirty="0" err="1">
              <a:solidFill>
                <a:schemeClr val="bg1"/>
              </a:solidFill>
            </a:endParaRPr>
          </a:p>
        </p:txBody>
      </p:sp>
    </p:spTree>
    <p:extLst>
      <p:ext uri="{BB962C8B-B14F-4D97-AF65-F5344CB8AC3E}">
        <p14:creationId xmlns:p14="http://schemas.microsoft.com/office/powerpoint/2010/main" val="22017826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0DA61EF-AE52-4B4E-91D6-A468D22374FF}"/>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EAA8A9DF-A416-4C7B-8723-DF9C6B035BDE}"/>
              </a:ext>
            </a:extLst>
          </p:cNvPr>
          <p:cNvSpPr>
            <a:spLocks noGrp="1"/>
          </p:cNvSpPr>
          <p:nvPr>
            <p:ph type="body" sz="quarter" idx="15"/>
          </p:nvPr>
        </p:nvSpPr>
        <p:spPr>
          <a:xfrm>
            <a:off x="627671" y="1365647"/>
            <a:ext cx="7560797" cy="3551231"/>
          </a:xfrm>
        </p:spPr>
        <p:txBody>
          <a:bodyPr>
            <a:normAutofit/>
          </a:bodyPr>
          <a:lstStyle/>
          <a:p>
            <a:pPr marL="0" indent="0">
              <a:buNone/>
            </a:pPr>
            <a:r>
              <a:rPr lang="en-US" altLang="zh-HK" b="1" dirty="0"/>
              <a:t>Project Brief (UX)</a:t>
            </a:r>
          </a:p>
          <a:p>
            <a:pPr marL="0" indent="0">
              <a:buNone/>
            </a:pPr>
            <a:r>
              <a:rPr lang="en-US" altLang="zh-HK" dirty="0"/>
              <a:t>Project brief defines the who, what, when, where, and why, </a:t>
            </a:r>
          </a:p>
          <a:p>
            <a:pPr marL="0" indent="0">
              <a:buNone/>
            </a:pPr>
            <a:r>
              <a:rPr lang="en-US" altLang="zh-HK" dirty="0"/>
              <a:t>setting clear expectations for stakeholders on the front end.</a:t>
            </a:r>
          </a:p>
          <a:p>
            <a:pPr marL="0" indent="0">
              <a:buNone/>
            </a:pPr>
            <a:endParaRPr lang="en-US" altLang="zh-HK" dirty="0"/>
          </a:p>
          <a:p>
            <a:r>
              <a:rPr lang="en-US" altLang="zh-HK" dirty="0"/>
              <a:t>Project Deadline             Design Requirements   </a:t>
            </a:r>
          </a:p>
          <a:p>
            <a:r>
              <a:rPr lang="en-US" altLang="zh-HK" dirty="0"/>
              <a:t>Project Overview             Required color palette</a:t>
            </a:r>
          </a:p>
          <a:p>
            <a:r>
              <a:rPr lang="en-US" altLang="zh-HK" dirty="0"/>
              <a:t>Goals and Objectives       Image assets to be included</a:t>
            </a:r>
          </a:p>
          <a:p>
            <a:r>
              <a:rPr lang="en-US" altLang="zh-HK" dirty="0"/>
              <a:t>Target Audience</a:t>
            </a:r>
          </a:p>
          <a:p>
            <a:endParaRPr lang="en-US" altLang="zh-HK" dirty="0"/>
          </a:p>
          <a:p>
            <a:endParaRPr lang="en-US" altLang="zh-HK" dirty="0"/>
          </a:p>
          <a:p>
            <a:endParaRPr lang="en-US" altLang="zh-HK" dirty="0"/>
          </a:p>
          <a:p>
            <a:endParaRPr lang="en-US" altLang="zh-HK" dirty="0"/>
          </a:p>
          <a:p>
            <a:pPr marL="0" indent="0">
              <a:buNone/>
            </a:pPr>
            <a:endParaRPr lang="en-US" altLang="zh-HK" b="1" dirty="0"/>
          </a:p>
          <a:p>
            <a:pPr marL="0" indent="0">
              <a:buNone/>
            </a:pPr>
            <a:endParaRPr lang="en-US" altLang="zh-HK" b="1" dirty="0"/>
          </a:p>
          <a:p>
            <a:pPr marL="0" indent="0">
              <a:buNone/>
            </a:pPr>
            <a:endParaRPr lang="zh-HK" altLang="en-US" b="1" dirty="0"/>
          </a:p>
        </p:txBody>
      </p:sp>
      <p:sp>
        <p:nvSpPr>
          <p:cNvPr id="5" name="投影片編號版面配置區 4">
            <a:extLst>
              <a:ext uri="{FF2B5EF4-FFF2-40B4-BE49-F238E27FC236}">
                <a16:creationId xmlns:a16="http://schemas.microsoft.com/office/drawing/2014/main" id="{D9FD4AE5-AEC3-484B-B099-46575790C78C}"/>
              </a:ext>
            </a:extLst>
          </p:cNvPr>
          <p:cNvSpPr>
            <a:spLocks noGrp="1"/>
          </p:cNvSpPr>
          <p:nvPr>
            <p:ph type="sldNum" sz="quarter" idx="18"/>
          </p:nvPr>
        </p:nvSpPr>
        <p:spPr/>
        <p:txBody>
          <a:bodyPr/>
          <a:lstStyle/>
          <a:p>
            <a:fld id="{48F63A3B-78C7-47BE-AE5E-E10140E04643}" type="slidenum">
              <a:rPr lang="en-US" smtClean="0"/>
              <a:pPr/>
              <a:t>38</a:t>
            </a:fld>
            <a:endParaRPr lang="en-US" dirty="0"/>
          </a:p>
        </p:txBody>
      </p:sp>
    </p:spTree>
    <p:extLst>
      <p:ext uri="{BB962C8B-B14F-4D97-AF65-F5344CB8AC3E}">
        <p14:creationId xmlns:p14="http://schemas.microsoft.com/office/powerpoint/2010/main" val="1195231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grpSp>
        <p:nvGrpSpPr>
          <p:cNvPr id="7" name="Group 18">
            <a:extLst>
              <a:ext uri="{FF2B5EF4-FFF2-40B4-BE49-F238E27FC236}">
                <a16:creationId xmlns:a16="http://schemas.microsoft.com/office/drawing/2014/main" id="{80A83D16-9B65-4627-84FD-63ADAE5A76B5}"/>
              </a:ext>
            </a:extLst>
          </p:cNvPr>
          <p:cNvGrpSpPr/>
          <p:nvPr/>
        </p:nvGrpSpPr>
        <p:grpSpPr>
          <a:xfrm>
            <a:off x="684147" y="2173986"/>
            <a:ext cx="3408530" cy="1406859"/>
            <a:chOff x="1521372" y="1828800"/>
            <a:chExt cx="5194738" cy="2144110"/>
          </a:xfrm>
        </p:grpSpPr>
        <p:sp>
          <p:nvSpPr>
            <p:cNvPr id="8" name="Oval 19">
              <a:extLst>
                <a:ext uri="{FF2B5EF4-FFF2-40B4-BE49-F238E27FC236}">
                  <a16:creationId xmlns:a16="http://schemas.microsoft.com/office/drawing/2014/main" id="{F3366F00-D13B-4F76-91F0-6E4DEF138EB8}"/>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20">
              <a:extLst>
                <a:ext uri="{FF2B5EF4-FFF2-40B4-BE49-F238E27FC236}">
                  <a16:creationId xmlns:a16="http://schemas.microsoft.com/office/drawing/2014/main" id="{D8B33947-CC98-4440-88C5-2EE112215AD2}"/>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1">
            <a:extLst>
              <a:ext uri="{FF2B5EF4-FFF2-40B4-BE49-F238E27FC236}">
                <a16:creationId xmlns:a16="http://schemas.microsoft.com/office/drawing/2014/main" id="{B169C9C0-4299-4CDD-88DE-DA763CBCBFF1}"/>
              </a:ext>
            </a:extLst>
          </p:cNvPr>
          <p:cNvGrpSpPr/>
          <p:nvPr/>
        </p:nvGrpSpPr>
        <p:grpSpPr>
          <a:xfrm>
            <a:off x="4687489" y="2173986"/>
            <a:ext cx="3408530" cy="1406859"/>
            <a:chOff x="1521372" y="1828800"/>
            <a:chExt cx="5194738" cy="2144110"/>
          </a:xfrm>
        </p:grpSpPr>
        <p:sp>
          <p:nvSpPr>
            <p:cNvPr id="11" name="Oval 22">
              <a:extLst>
                <a:ext uri="{FF2B5EF4-FFF2-40B4-BE49-F238E27FC236}">
                  <a16:creationId xmlns:a16="http://schemas.microsoft.com/office/drawing/2014/main" id="{589C4D0C-A003-4A4B-AE70-C3DE9C5BAE00}"/>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3">
              <a:extLst>
                <a:ext uri="{FF2B5EF4-FFF2-40B4-BE49-F238E27FC236}">
                  <a16:creationId xmlns:a16="http://schemas.microsoft.com/office/drawing/2014/main" id="{66ED541A-D860-4D92-B735-C07470D17535}"/>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24">
            <a:extLst>
              <a:ext uri="{FF2B5EF4-FFF2-40B4-BE49-F238E27FC236}">
                <a16:creationId xmlns:a16="http://schemas.microsoft.com/office/drawing/2014/main" id="{814E64F0-604E-4A3D-83F7-03623CEC60D8}"/>
              </a:ext>
            </a:extLst>
          </p:cNvPr>
          <p:cNvSpPr txBox="1"/>
          <p:nvPr/>
        </p:nvSpPr>
        <p:spPr>
          <a:xfrm>
            <a:off x="862165" y="2657668"/>
            <a:ext cx="1050821" cy="457199"/>
          </a:xfrm>
          <a:prstGeom prst="rect">
            <a:avLst/>
          </a:prstGeom>
        </p:spPr>
        <p:txBody>
          <a:bodyPr wrap="none" rtlCol="0" anchor="t">
            <a:normAutofit/>
          </a:bodyPr>
          <a:lstStyle/>
          <a:p>
            <a:pPr algn="ctr"/>
            <a:r>
              <a:rPr lang="en-US" sz="2000" dirty="0">
                <a:solidFill>
                  <a:schemeClr val="tx1">
                    <a:lumMod val="75000"/>
                  </a:schemeClr>
                </a:solidFill>
              </a:rPr>
              <a:t>Research</a:t>
            </a:r>
          </a:p>
        </p:txBody>
      </p:sp>
      <p:sp>
        <p:nvSpPr>
          <p:cNvPr id="14" name="TextBox 25">
            <a:extLst>
              <a:ext uri="{FF2B5EF4-FFF2-40B4-BE49-F238E27FC236}">
                <a16:creationId xmlns:a16="http://schemas.microsoft.com/office/drawing/2014/main" id="{15CEDF60-42FB-485C-9BF2-34382632B85D}"/>
              </a:ext>
            </a:extLst>
          </p:cNvPr>
          <p:cNvSpPr txBox="1"/>
          <p:nvPr/>
        </p:nvSpPr>
        <p:spPr>
          <a:xfrm>
            <a:off x="2863836" y="2665041"/>
            <a:ext cx="1050821" cy="457199"/>
          </a:xfrm>
          <a:prstGeom prst="rect">
            <a:avLst/>
          </a:prstGeom>
        </p:spPr>
        <p:txBody>
          <a:bodyPr wrap="none" rtlCol="0" anchor="t">
            <a:normAutofit/>
          </a:bodyPr>
          <a:lstStyle/>
          <a:p>
            <a:pPr algn="ctr"/>
            <a:r>
              <a:rPr lang="en-US" sz="2000" dirty="0">
                <a:solidFill>
                  <a:schemeClr val="tx1">
                    <a:lumMod val="75000"/>
                  </a:schemeClr>
                </a:solidFill>
              </a:rPr>
              <a:t>Analysis</a:t>
            </a:r>
          </a:p>
        </p:txBody>
      </p:sp>
      <p:sp>
        <p:nvSpPr>
          <p:cNvPr id="15" name="TextBox 26">
            <a:extLst>
              <a:ext uri="{FF2B5EF4-FFF2-40B4-BE49-F238E27FC236}">
                <a16:creationId xmlns:a16="http://schemas.microsoft.com/office/drawing/2014/main" id="{0C14AEF4-15F6-407C-800B-FA60D40443F3}"/>
              </a:ext>
            </a:extLst>
          </p:cNvPr>
          <p:cNvSpPr txBox="1"/>
          <p:nvPr/>
        </p:nvSpPr>
        <p:spPr>
          <a:xfrm>
            <a:off x="4881893" y="2665041"/>
            <a:ext cx="1050821" cy="457199"/>
          </a:xfrm>
          <a:prstGeom prst="rect">
            <a:avLst/>
          </a:prstGeom>
        </p:spPr>
        <p:txBody>
          <a:bodyPr wrap="none" rtlCol="0" anchor="t">
            <a:normAutofit/>
          </a:bodyPr>
          <a:lstStyle/>
          <a:p>
            <a:pPr algn="ctr"/>
            <a:r>
              <a:rPr lang="en-US" sz="2000" dirty="0">
                <a:solidFill>
                  <a:schemeClr val="bg1"/>
                </a:solidFill>
              </a:rPr>
              <a:t>Design</a:t>
            </a:r>
          </a:p>
        </p:txBody>
      </p:sp>
      <p:sp>
        <p:nvSpPr>
          <p:cNvPr id="16" name="TextBox 27">
            <a:extLst>
              <a:ext uri="{FF2B5EF4-FFF2-40B4-BE49-F238E27FC236}">
                <a16:creationId xmlns:a16="http://schemas.microsoft.com/office/drawing/2014/main" id="{C809A432-DEA4-4F36-A4B6-2B6AF0FA58D4}"/>
              </a:ext>
            </a:extLst>
          </p:cNvPr>
          <p:cNvSpPr txBox="1"/>
          <p:nvPr/>
        </p:nvSpPr>
        <p:spPr>
          <a:xfrm>
            <a:off x="6867178" y="2675374"/>
            <a:ext cx="1050821" cy="457199"/>
          </a:xfrm>
          <a:prstGeom prst="rect">
            <a:avLst/>
          </a:prstGeom>
        </p:spPr>
        <p:txBody>
          <a:bodyPr wrap="none" rtlCol="0" anchor="t">
            <a:normAutofit/>
          </a:bodyPr>
          <a:lstStyle/>
          <a:p>
            <a:pPr algn="ctr"/>
            <a:r>
              <a:rPr lang="en-US" sz="2000" dirty="0">
                <a:solidFill>
                  <a:schemeClr val="tx1">
                    <a:lumMod val="75000"/>
                  </a:schemeClr>
                </a:solidFill>
              </a:rPr>
              <a:t>Evaluation</a:t>
            </a:r>
          </a:p>
        </p:txBody>
      </p:sp>
    </p:spTree>
    <p:extLst>
      <p:ext uri="{BB962C8B-B14F-4D97-AF65-F5344CB8AC3E}">
        <p14:creationId xmlns:p14="http://schemas.microsoft.com/office/powerpoint/2010/main" val="5782346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82D9F1-9EEC-D545-96E3-7D05B350F681}"/>
              </a:ext>
            </a:extLst>
          </p:cNvPr>
          <p:cNvSpPr>
            <a:spLocks noGrp="1"/>
          </p:cNvSpPr>
          <p:nvPr>
            <p:ph type="title"/>
          </p:nvPr>
        </p:nvSpPr>
        <p:spPr/>
        <p:txBody>
          <a:bodyPr>
            <a:normAutofit fontScale="90000"/>
          </a:bodyPr>
          <a:lstStyle/>
          <a:p>
            <a:r>
              <a:rPr kumimoji="1" lang="en-US" altLang="zh-CN" dirty="0"/>
              <a:t>Contents</a:t>
            </a:r>
            <a:endParaRPr kumimoji="1" lang="zh-CN" altLang="en-US" dirty="0"/>
          </a:p>
        </p:txBody>
      </p:sp>
      <p:sp>
        <p:nvSpPr>
          <p:cNvPr id="10" name="Oval 16">
            <a:extLst>
              <a:ext uri="{FF2B5EF4-FFF2-40B4-BE49-F238E27FC236}">
                <a16:creationId xmlns:a16="http://schemas.microsoft.com/office/drawing/2014/main" id="{CAF2194D-7527-9247-AABD-1B73A0FAB056}"/>
              </a:ext>
            </a:extLst>
          </p:cNvPr>
          <p:cNvSpPr/>
          <p:nvPr/>
        </p:nvSpPr>
        <p:spPr>
          <a:xfrm>
            <a:off x="750280" y="2246920"/>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1.1</a:t>
            </a:r>
          </a:p>
          <a:p>
            <a:pPr algn="ctr">
              <a:lnSpc>
                <a:spcPct val="150000"/>
              </a:lnSpc>
            </a:pPr>
            <a:r>
              <a:rPr lang="en-US" altLang="zh-HK" sz="1200" dirty="0"/>
              <a:t>Definition of UI/UX Design</a:t>
            </a:r>
            <a:endParaRPr lang="zh-HK" altLang="en-US" sz="1200" dirty="0"/>
          </a:p>
        </p:txBody>
      </p:sp>
      <p:sp>
        <p:nvSpPr>
          <p:cNvPr id="5" name="Oval 16">
            <a:extLst>
              <a:ext uri="{FF2B5EF4-FFF2-40B4-BE49-F238E27FC236}">
                <a16:creationId xmlns:a16="http://schemas.microsoft.com/office/drawing/2014/main" id="{9BFC486A-346A-EB48-B766-19C5978CEBC0}"/>
              </a:ext>
            </a:extLst>
          </p:cNvPr>
          <p:cNvSpPr/>
          <p:nvPr/>
        </p:nvSpPr>
        <p:spPr>
          <a:xfrm>
            <a:off x="2712729" y="2246920"/>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1.2</a:t>
            </a:r>
          </a:p>
          <a:p>
            <a:pPr algn="ctr">
              <a:lnSpc>
                <a:spcPct val="150000"/>
              </a:lnSpc>
            </a:pPr>
            <a:r>
              <a:rPr lang="en-US" altLang="zh-HK" sz="1200" dirty="0">
                <a:solidFill>
                  <a:schemeClr val="bg1"/>
                </a:solidFill>
              </a:rPr>
              <a:t>Difference of </a:t>
            </a:r>
          </a:p>
          <a:p>
            <a:pPr algn="ctr">
              <a:lnSpc>
                <a:spcPct val="150000"/>
              </a:lnSpc>
            </a:pPr>
            <a:r>
              <a:rPr lang="en-US" altLang="zh-HK" sz="1200" dirty="0">
                <a:solidFill>
                  <a:schemeClr val="bg1"/>
                </a:solidFill>
              </a:rPr>
              <a:t>UI/UX </a:t>
            </a:r>
            <a:r>
              <a:rPr lang="en-US" altLang="zh-HK" sz="1200" dirty="0"/>
              <a:t>Design</a:t>
            </a:r>
            <a:endParaRPr lang="en-US" altLang="zh-HK" sz="1200" dirty="0">
              <a:solidFill>
                <a:schemeClr val="bg1"/>
              </a:solidFill>
            </a:endParaRPr>
          </a:p>
          <a:p>
            <a:pPr algn="ctr">
              <a:lnSpc>
                <a:spcPct val="150000"/>
              </a:lnSpc>
            </a:pPr>
            <a:r>
              <a:rPr lang="en-US" altLang="zh-HK" sz="1200" dirty="0">
                <a:solidFill>
                  <a:schemeClr val="bg1"/>
                </a:solidFill>
              </a:rPr>
              <a:t> </a:t>
            </a:r>
          </a:p>
        </p:txBody>
      </p:sp>
      <p:sp>
        <p:nvSpPr>
          <p:cNvPr id="6" name="Oval 16">
            <a:extLst>
              <a:ext uri="{FF2B5EF4-FFF2-40B4-BE49-F238E27FC236}">
                <a16:creationId xmlns:a16="http://schemas.microsoft.com/office/drawing/2014/main" id="{B73F94C0-C289-A246-B26E-526FF6EAB6AF}"/>
              </a:ext>
            </a:extLst>
          </p:cNvPr>
          <p:cNvSpPr/>
          <p:nvPr/>
        </p:nvSpPr>
        <p:spPr>
          <a:xfrm>
            <a:off x="4675178" y="2246920"/>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1.3</a:t>
            </a:r>
          </a:p>
          <a:p>
            <a:pPr algn="ctr">
              <a:lnSpc>
                <a:spcPct val="150000"/>
              </a:lnSpc>
            </a:pPr>
            <a:r>
              <a:rPr lang="en-US" altLang="zh-HK" sz="1200" dirty="0">
                <a:solidFill>
                  <a:schemeClr val="bg1"/>
                </a:solidFill>
              </a:rPr>
              <a:t>UI/UX </a:t>
            </a:r>
            <a:r>
              <a:rPr lang="en-US" altLang="zh-HK" sz="1200" dirty="0"/>
              <a:t>Design </a:t>
            </a:r>
            <a:r>
              <a:rPr lang="en-US" altLang="zh-HK" sz="1200" dirty="0">
                <a:solidFill>
                  <a:schemeClr val="bg1"/>
                </a:solidFill>
              </a:rPr>
              <a:t>Example</a:t>
            </a:r>
            <a:r>
              <a:rPr lang="en-US" altLang="zh-HK" sz="1200" dirty="0"/>
              <a:t> </a:t>
            </a:r>
            <a:endParaRPr lang="zh-HK" altLang="en-US" sz="1200" dirty="0"/>
          </a:p>
        </p:txBody>
      </p:sp>
      <p:sp>
        <p:nvSpPr>
          <p:cNvPr id="7" name="Oval 16">
            <a:extLst>
              <a:ext uri="{FF2B5EF4-FFF2-40B4-BE49-F238E27FC236}">
                <a16:creationId xmlns:a16="http://schemas.microsoft.com/office/drawing/2014/main" id="{FE6B78AF-615C-2E4C-BFEF-9732C8271B01}"/>
              </a:ext>
            </a:extLst>
          </p:cNvPr>
          <p:cNvSpPr/>
          <p:nvPr/>
        </p:nvSpPr>
        <p:spPr>
          <a:xfrm>
            <a:off x="6637627" y="2246920"/>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1.4</a:t>
            </a:r>
          </a:p>
          <a:p>
            <a:pPr algn="ctr">
              <a:lnSpc>
                <a:spcPct val="150000"/>
              </a:lnSpc>
            </a:pPr>
            <a:r>
              <a:rPr lang="en-US" altLang="zh-HK" sz="1200" dirty="0"/>
              <a:t>UI/UX Design Group Discussion </a:t>
            </a:r>
            <a:endParaRPr lang="en-US" altLang="zh-HK" sz="1200" dirty="0">
              <a:solidFill>
                <a:schemeClr val="bg1"/>
              </a:solidFill>
            </a:endParaRPr>
          </a:p>
        </p:txBody>
      </p:sp>
    </p:spTree>
    <p:extLst>
      <p:ext uri="{BB962C8B-B14F-4D97-AF65-F5344CB8AC3E}">
        <p14:creationId xmlns:p14="http://schemas.microsoft.com/office/powerpoint/2010/main" val="1448162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CF5729C-3034-4F14-BF85-BA2656AB2197}"/>
              </a:ext>
            </a:extLst>
          </p:cNvPr>
          <p:cNvSpPr>
            <a:spLocks noGrp="1"/>
          </p:cNvSpPr>
          <p:nvPr>
            <p:ph type="title"/>
          </p:nvPr>
        </p:nvSpPr>
        <p:spPr/>
        <p:txBody>
          <a:bodyPr/>
          <a:lstStyle/>
          <a:p>
            <a:r>
              <a:rPr lang="en-US" altLang="zh-HK" dirty="0"/>
              <a:t>1.5 UI/UX Design Process</a:t>
            </a:r>
            <a:endParaRPr lang="zh-HK" altLang="en-US" dirty="0"/>
          </a:p>
        </p:txBody>
      </p:sp>
      <p:grpSp>
        <p:nvGrpSpPr>
          <p:cNvPr id="7" name="Group 18">
            <a:extLst>
              <a:ext uri="{FF2B5EF4-FFF2-40B4-BE49-F238E27FC236}">
                <a16:creationId xmlns:a16="http://schemas.microsoft.com/office/drawing/2014/main" id="{80A83D16-9B65-4627-84FD-63ADAE5A76B5}"/>
              </a:ext>
            </a:extLst>
          </p:cNvPr>
          <p:cNvGrpSpPr/>
          <p:nvPr/>
        </p:nvGrpSpPr>
        <p:grpSpPr>
          <a:xfrm>
            <a:off x="684147" y="2173986"/>
            <a:ext cx="3408530" cy="1406859"/>
            <a:chOff x="1521372" y="1828800"/>
            <a:chExt cx="5194738" cy="2144110"/>
          </a:xfrm>
        </p:grpSpPr>
        <p:sp>
          <p:nvSpPr>
            <p:cNvPr id="8" name="Oval 19">
              <a:extLst>
                <a:ext uri="{FF2B5EF4-FFF2-40B4-BE49-F238E27FC236}">
                  <a16:creationId xmlns:a16="http://schemas.microsoft.com/office/drawing/2014/main" id="{F3366F00-D13B-4F76-91F0-6E4DEF138EB8}"/>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20">
              <a:extLst>
                <a:ext uri="{FF2B5EF4-FFF2-40B4-BE49-F238E27FC236}">
                  <a16:creationId xmlns:a16="http://schemas.microsoft.com/office/drawing/2014/main" id="{D8B33947-CC98-4440-88C5-2EE112215AD2}"/>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21">
            <a:extLst>
              <a:ext uri="{FF2B5EF4-FFF2-40B4-BE49-F238E27FC236}">
                <a16:creationId xmlns:a16="http://schemas.microsoft.com/office/drawing/2014/main" id="{B169C9C0-4299-4CDD-88DE-DA763CBCBFF1}"/>
              </a:ext>
            </a:extLst>
          </p:cNvPr>
          <p:cNvGrpSpPr/>
          <p:nvPr/>
        </p:nvGrpSpPr>
        <p:grpSpPr>
          <a:xfrm>
            <a:off x="4687489" y="2173986"/>
            <a:ext cx="3408530" cy="1406859"/>
            <a:chOff x="1521372" y="1828800"/>
            <a:chExt cx="5194738" cy="2144110"/>
          </a:xfrm>
        </p:grpSpPr>
        <p:sp>
          <p:nvSpPr>
            <p:cNvPr id="11" name="Oval 22">
              <a:extLst>
                <a:ext uri="{FF2B5EF4-FFF2-40B4-BE49-F238E27FC236}">
                  <a16:creationId xmlns:a16="http://schemas.microsoft.com/office/drawing/2014/main" id="{589C4D0C-A003-4A4B-AE70-C3DE9C5BAE00}"/>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3">
              <a:extLst>
                <a:ext uri="{FF2B5EF4-FFF2-40B4-BE49-F238E27FC236}">
                  <a16:creationId xmlns:a16="http://schemas.microsoft.com/office/drawing/2014/main" id="{66ED541A-D860-4D92-B735-C07470D17535}"/>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24">
            <a:extLst>
              <a:ext uri="{FF2B5EF4-FFF2-40B4-BE49-F238E27FC236}">
                <a16:creationId xmlns:a16="http://schemas.microsoft.com/office/drawing/2014/main" id="{814E64F0-604E-4A3D-83F7-03623CEC60D8}"/>
              </a:ext>
            </a:extLst>
          </p:cNvPr>
          <p:cNvSpPr txBox="1"/>
          <p:nvPr/>
        </p:nvSpPr>
        <p:spPr>
          <a:xfrm>
            <a:off x="862165" y="2657668"/>
            <a:ext cx="1050821" cy="457199"/>
          </a:xfrm>
          <a:prstGeom prst="rect">
            <a:avLst/>
          </a:prstGeom>
        </p:spPr>
        <p:txBody>
          <a:bodyPr wrap="none" rtlCol="0" anchor="t">
            <a:normAutofit/>
          </a:bodyPr>
          <a:lstStyle/>
          <a:p>
            <a:pPr algn="ctr"/>
            <a:r>
              <a:rPr lang="en-US" sz="2000" dirty="0">
                <a:solidFill>
                  <a:schemeClr val="tx1">
                    <a:lumMod val="75000"/>
                  </a:schemeClr>
                </a:solidFill>
              </a:rPr>
              <a:t>Research</a:t>
            </a:r>
          </a:p>
        </p:txBody>
      </p:sp>
      <p:sp>
        <p:nvSpPr>
          <p:cNvPr id="14" name="TextBox 25">
            <a:extLst>
              <a:ext uri="{FF2B5EF4-FFF2-40B4-BE49-F238E27FC236}">
                <a16:creationId xmlns:a16="http://schemas.microsoft.com/office/drawing/2014/main" id="{15CEDF60-42FB-485C-9BF2-34382632B85D}"/>
              </a:ext>
            </a:extLst>
          </p:cNvPr>
          <p:cNvSpPr txBox="1"/>
          <p:nvPr/>
        </p:nvSpPr>
        <p:spPr>
          <a:xfrm>
            <a:off x="2863836" y="2665041"/>
            <a:ext cx="1050821" cy="457199"/>
          </a:xfrm>
          <a:prstGeom prst="rect">
            <a:avLst/>
          </a:prstGeom>
        </p:spPr>
        <p:txBody>
          <a:bodyPr wrap="none" rtlCol="0" anchor="t">
            <a:normAutofit/>
          </a:bodyPr>
          <a:lstStyle/>
          <a:p>
            <a:pPr algn="ctr"/>
            <a:r>
              <a:rPr lang="en-US" sz="2000" dirty="0">
                <a:solidFill>
                  <a:schemeClr val="tx1">
                    <a:lumMod val="75000"/>
                  </a:schemeClr>
                </a:solidFill>
              </a:rPr>
              <a:t>Analysis</a:t>
            </a:r>
          </a:p>
        </p:txBody>
      </p:sp>
      <p:sp>
        <p:nvSpPr>
          <p:cNvPr id="15" name="TextBox 26">
            <a:extLst>
              <a:ext uri="{FF2B5EF4-FFF2-40B4-BE49-F238E27FC236}">
                <a16:creationId xmlns:a16="http://schemas.microsoft.com/office/drawing/2014/main" id="{0C14AEF4-15F6-407C-800B-FA60D40443F3}"/>
              </a:ext>
            </a:extLst>
          </p:cNvPr>
          <p:cNvSpPr txBox="1"/>
          <p:nvPr/>
        </p:nvSpPr>
        <p:spPr>
          <a:xfrm>
            <a:off x="4881893" y="2665041"/>
            <a:ext cx="1050821" cy="457199"/>
          </a:xfrm>
          <a:prstGeom prst="rect">
            <a:avLst/>
          </a:prstGeom>
        </p:spPr>
        <p:txBody>
          <a:bodyPr wrap="none" rtlCol="0" anchor="t">
            <a:normAutofit/>
          </a:bodyPr>
          <a:lstStyle/>
          <a:p>
            <a:pPr algn="ctr"/>
            <a:r>
              <a:rPr lang="en-US" sz="2000" dirty="0">
                <a:solidFill>
                  <a:schemeClr val="bg1"/>
                </a:solidFill>
              </a:rPr>
              <a:t>Design</a:t>
            </a:r>
          </a:p>
        </p:txBody>
      </p:sp>
      <p:sp>
        <p:nvSpPr>
          <p:cNvPr id="16" name="TextBox 27">
            <a:extLst>
              <a:ext uri="{FF2B5EF4-FFF2-40B4-BE49-F238E27FC236}">
                <a16:creationId xmlns:a16="http://schemas.microsoft.com/office/drawing/2014/main" id="{C809A432-DEA4-4F36-A4B6-2B6AF0FA58D4}"/>
              </a:ext>
            </a:extLst>
          </p:cNvPr>
          <p:cNvSpPr txBox="1"/>
          <p:nvPr/>
        </p:nvSpPr>
        <p:spPr>
          <a:xfrm>
            <a:off x="6867178" y="2675374"/>
            <a:ext cx="1050821" cy="457199"/>
          </a:xfrm>
          <a:prstGeom prst="rect">
            <a:avLst/>
          </a:prstGeom>
        </p:spPr>
        <p:txBody>
          <a:bodyPr wrap="none" rtlCol="0" anchor="t">
            <a:normAutofit/>
          </a:bodyPr>
          <a:lstStyle/>
          <a:p>
            <a:pPr algn="ctr"/>
            <a:r>
              <a:rPr lang="en-US" sz="2000" dirty="0">
                <a:solidFill>
                  <a:schemeClr val="tx1">
                    <a:lumMod val="75000"/>
                  </a:schemeClr>
                </a:solidFill>
              </a:rPr>
              <a:t>Evaluation</a:t>
            </a:r>
          </a:p>
        </p:txBody>
      </p:sp>
    </p:spTree>
    <p:extLst>
      <p:ext uri="{BB962C8B-B14F-4D97-AF65-F5344CB8AC3E}">
        <p14:creationId xmlns:p14="http://schemas.microsoft.com/office/powerpoint/2010/main" val="205752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2E5ECF-BA0A-4AB0-87C9-ED79DF4B523F}"/>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0CD79963-4B1B-4DF1-B0A4-CB4EA0F749BB}"/>
              </a:ext>
            </a:extLst>
          </p:cNvPr>
          <p:cNvSpPr>
            <a:spLocks noGrp="1"/>
          </p:cNvSpPr>
          <p:nvPr>
            <p:ph type="body" sz="quarter" idx="15"/>
          </p:nvPr>
        </p:nvSpPr>
        <p:spPr>
          <a:xfrm>
            <a:off x="627671" y="1365647"/>
            <a:ext cx="6551476" cy="3043329"/>
          </a:xfrm>
        </p:spPr>
        <p:txBody>
          <a:bodyPr/>
          <a:lstStyle/>
          <a:p>
            <a:r>
              <a:rPr lang="en-US" altLang="zh-HK" dirty="0"/>
              <a:t>Show the complete usage movements and shape the customer journey map</a:t>
            </a:r>
          </a:p>
          <a:p>
            <a:endParaRPr lang="zh-HK" altLang="en-US" dirty="0"/>
          </a:p>
        </p:txBody>
      </p:sp>
      <p:sp>
        <p:nvSpPr>
          <p:cNvPr id="5" name="投影片編號版面配置區 4">
            <a:extLst>
              <a:ext uri="{FF2B5EF4-FFF2-40B4-BE49-F238E27FC236}">
                <a16:creationId xmlns:a16="http://schemas.microsoft.com/office/drawing/2014/main" id="{489F6A66-9229-4AB2-8213-4B823302D4F7}"/>
              </a:ext>
            </a:extLst>
          </p:cNvPr>
          <p:cNvSpPr>
            <a:spLocks noGrp="1"/>
          </p:cNvSpPr>
          <p:nvPr>
            <p:ph type="sldNum" sz="quarter" idx="18"/>
          </p:nvPr>
        </p:nvSpPr>
        <p:spPr/>
        <p:txBody>
          <a:bodyPr/>
          <a:lstStyle/>
          <a:p>
            <a:fld id="{48F63A3B-78C7-47BE-AE5E-E10140E04643}" type="slidenum">
              <a:rPr lang="en-US" smtClean="0"/>
              <a:pPr/>
              <a:t>41</a:t>
            </a:fld>
            <a:endParaRPr lang="en-US" dirty="0"/>
          </a:p>
        </p:txBody>
      </p:sp>
      <p:pic>
        <p:nvPicPr>
          <p:cNvPr id="6" name="Google Shape;204;p14" descr="User flow is the new wireframe. An illustrated guide on the different… | by  Alexander Handley | UX Collective">
            <a:extLst>
              <a:ext uri="{FF2B5EF4-FFF2-40B4-BE49-F238E27FC236}">
                <a16:creationId xmlns:a16="http://schemas.microsoft.com/office/drawing/2014/main" id="{941D3076-CF7A-4258-93BC-9E3468BC682F}"/>
              </a:ext>
            </a:extLst>
          </p:cNvPr>
          <p:cNvPicPr preferRelativeResize="0"/>
          <p:nvPr/>
        </p:nvPicPr>
        <p:blipFill rotWithShape="1">
          <a:blip r:embed="rId2">
            <a:alphaModFix/>
          </a:blip>
          <a:srcRect/>
          <a:stretch/>
        </p:blipFill>
        <p:spPr>
          <a:xfrm>
            <a:off x="1115061" y="2190375"/>
            <a:ext cx="6356616" cy="2484378"/>
          </a:xfrm>
          <a:prstGeom prst="rect">
            <a:avLst/>
          </a:prstGeom>
          <a:noFill/>
          <a:ln>
            <a:noFill/>
          </a:ln>
        </p:spPr>
      </p:pic>
    </p:spTree>
    <p:extLst>
      <p:ext uri="{BB962C8B-B14F-4D97-AF65-F5344CB8AC3E}">
        <p14:creationId xmlns:p14="http://schemas.microsoft.com/office/powerpoint/2010/main" val="1708149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2E5ECF-BA0A-4AB0-87C9-ED79DF4B523F}"/>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0CD79963-4B1B-4DF1-B0A4-CB4EA0F749BB}"/>
              </a:ext>
            </a:extLst>
          </p:cNvPr>
          <p:cNvSpPr>
            <a:spLocks noGrp="1"/>
          </p:cNvSpPr>
          <p:nvPr>
            <p:ph type="body" sz="quarter" idx="15"/>
          </p:nvPr>
        </p:nvSpPr>
        <p:spPr>
          <a:xfrm>
            <a:off x="627671" y="1365647"/>
            <a:ext cx="6551476" cy="3043329"/>
          </a:xfrm>
        </p:spPr>
        <p:txBody>
          <a:bodyPr/>
          <a:lstStyle/>
          <a:p>
            <a:r>
              <a:rPr lang="en-US" altLang="zh-HK" dirty="0"/>
              <a:t>Step.2</a:t>
            </a:r>
          </a:p>
          <a:p>
            <a:endParaRPr lang="zh-HK" altLang="en-US" dirty="0"/>
          </a:p>
        </p:txBody>
      </p:sp>
      <p:sp>
        <p:nvSpPr>
          <p:cNvPr id="5" name="投影片編號版面配置區 4">
            <a:extLst>
              <a:ext uri="{FF2B5EF4-FFF2-40B4-BE49-F238E27FC236}">
                <a16:creationId xmlns:a16="http://schemas.microsoft.com/office/drawing/2014/main" id="{489F6A66-9229-4AB2-8213-4B823302D4F7}"/>
              </a:ext>
            </a:extLst>
          </p:cNvPr>
          <p:cNvSpPr>
            <a:spLocks noGrp="1"/>
          </p:cNvSpPr>
          <p:nvPr>
            <p:ph type="sldNum" sz="quarter" idx="18"/>
          </p:nvPr>
        </p:nvSpPr>
        <p:spPr/>
        <p:txBody>
          <a:bodyPr/>
          <a:lstStyle/>
          <a:p>
            <a:fld id="{48F63A3B-78C7-47BE-AE5E-E10140E04643}" type="slidenum">
              <a:rPr lang="en-US" smtClean="0"/>
              <a:pPr/>
              <a:t>42</a:t>
            </a:fld>
            <a:endParaRPr lang="en-US" dirty="0"/>
          </a:p>
        </p:txBody>
      </p:sp>
      <p:pic>
        <p:nvPicPr>
          <p:cNvPr id="7" name="Picture 2">
            <a:extLst>
              <a:ext uri="{FF2B5EF4-FFF2-40B4-BE49-F238E27FC236}">
                <a16:creationId xmlns:a16="http://schemas.microsoft.com/office/drawing/2014/main" id="{C4C5BD3D-7175-4EEB-9F66-2289A3EF5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89" y="1959679"/>
            <a:ext cx="7447868" cy="286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0496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2E5ECF-BA0A-4AB0-87C9-ED79DF4B523F}"/>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0CD79963-4B1B-4DF1-B0A4-CB4EA0F749BB}"/>
              </a:ext>
            </a:extLst>
          </p:cNvPr>
          <p:cNvSpPr>
            <a:spLocks noGrp="1"/>
          </p:cNvSpPr>
          <p:nvPr>
            <p:ph type="body" sz="quarter" idx="15"/>
          </p:nvPr>
        </p:nvSpPr>
        <p:spPr>
          <a:xfrm>
            <a:off x="627671" y="1365647"/>
            <a:ext cx="6551476" cy="3043329"/>
          </a:xfrm>
        </p:spPr>
        <p:txBody>
          <a:bodyPr/>
          <a:lstStyle/>
          <a:p>
            <a:r>
              <a:rPr lang="en-US" altLang="zh-HK" dirty="0"/>
              <a:t>Step3.</a:t>
            </a:r>
            <a:endParaRPr lang="zh-HK" altLang="en-US" dirty="0"/>
          </a:p>
        </p:txBody>
      </p:sp>
      <p:sp>
        <p:nvSpPr>
          <p:cNvPr id="5" name="投影片編號版面配置區 4">
            <a:extLst>
              <a:ext uri="{FF2B5EF4-FFF2-40B4-BE49-F238E27FC236}">
                <a16:creationId xmlns:a16="http://schemas.microsoft.com/office/drawing/2014/main" id="{489F6A66-9229-4AB2-8213-4B823302D4F7}"/>
              </a:ext>
            </a:extLst>
          </p:cNvPr>
          <p:cNvSpPr>
            <a:spLocks noGrp="1"/>
          </p:cNvSpPr>
          <p:nvPr>
            <p:ph type="sldNum" sz="quarter" idx="18"/>
          </p:nvPr>
        </p:nvSpPr>
        <p:spPr/>
        <p:txBody>
          <a:bodyPr/>
          <a:lstStyle/>
          <a:p>
            <a:fld id="{48F63A3B-78C7-47BE-AE5E-E10140E04643}" type="slidenum">
              <a:rPr lang="en-US" smtClean="0"/>
              <a:pPr/>
              <a:t>43</a:t>
            </a:fld>
            <a:endParaRPr lang="en-US" dirty="0"/>
          </a:p>
        </p:txBody>
      </p:sp>
      <p:pic>
        <p:nvPicPr>
          <p:cNvPr id="6" name="Picture 2">
            <a:extLst>
              <a:ext uri="{FF2B5EF4-FFF2-40B4-BE49-F238E27FC236}">
                <a16:creationId xmlns:a16="http://schemas.microsoft.com/office/drawing/2014/main" id="{637B969A-955C-47D0-B916-F8204A877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72" r="14988"/>
          <a:stretch/>
        </p:blipFill>
        <p:spPr bwMode="auto">
          <a:xfrm>
            <a:off x="2668299" y="2149638"/>
            <a:ext cx="5790141" cy="23593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675A296-5B6F-4175-BE55-287E7D932C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198" r="27709" b="58887"/>
          <a:stretch/>
        </p:blipFill>
        <p:spPr bwMode="auto">
          <a:xfrm>
            <a:off x="561226" y="2161487"/>
            <a:ext cx="2483097" cy="234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94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2E5ECF-BA0A-4AB0-87C9-ED79DF4B523F}"/>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0CD79963-4B1B-4DF1-B0A4-CB4EA0F749BB}"/>
              </a:ext>
            </a:extLst>
          </p:cNvPr>
          <p:cNvSpPr>
            <a:spLocks noGrp="1"/>
          </p:cNvSpPr>
          <p:nvPr>
            <p:ph type="body" sz="quarter" idx="15"/>
          </p:nvPr>
        </p:nvSpPr>
        <p:spPr>
          <a:xfrm>
            <a:off x="627671" y="1365647"/>
            <a:ext cx="6551476" cy="3043329"/>
          </a:xfrm>
        </p:spPr>
        <p:txBody>
          <a:bodyPr/>
          <a:lstStyle/>
          <a:p>
            <a:r>
              <a:rPr lang="en-US" altLang="zh-HK" dirty="0"/>
              <a:t>Step4.</a:t>
            </a:r>
            <a:endParaRPr lang="zh-HK" altLang="en-US" dirty="0"/>
          </a:p>
        </p:txBody>
      </p:sp>
      <p:sp>
        <p:nvSpPr>
          <p:cNvPr id="5" name="投影片編號版面配置區 4">
            <a:extLst>
              <a:ext uri="{FF2B5EF4-FFF2-40B4-BE49-F238E27FC236}">
                <a16:creationId xmlns:a16="http://schemas.microsoft.com/office/drawing/2014/main" id="{489F6A66-9229-4AB2-8213-4B823302D4F7}"/>
              </a:ext>
            </a:extLst>
          </p:cNvPr>
          <p:cNvSpPr>
            <a:spLocks noGrp="1"/>
          </p:cNvSpPr>
          <p:nvPr>
            <p:ph type="sldNum" sz="quarter" idx="18"/>
          </p:nvPr>
        </p:nvSpPr>
        <p:spPr/>
        <p:txBody>
          <a:bodyPr/>
          <a:lstStyle/>
          <a:p>
            <a:fld id="{48F63A3B-78C7-47BE-AE5E-E10140E04643}" type="slidenum">
              <a:rPr lang="en-US" smtClean="0"/>
              <a:pPr/>
              <a:t>44</a:t>
            </a:fld>
            <a:endParaRPr lang="en-US" dirty="0"/>
          </a:p>
        </p:txBody>
      </p:sp>
      <p:pic>
        <p:nvPicPr>
          <p:cNvPr id="7" name="Google Shape;236;p18" descr="Image for post">
            <a:extLst>
              <a:ext uri="{FF2B5EF4-FFF2-40B4-BE49-F238E27FC236}">
                <a16:creationId xmlns:a16="http://schemas.microsoft.com/office/drawing/2014/main" id="{B8E235BF-470B-40F8-9F96-73F3B3C9F01F}"/>
              </a:ext>
            </a:extLst>
          </p:cNvPr>
          <p:cNvPicPr preferRelativeResize="0"/>
          <p:nvPr/>
        </p:nvPicPr>
        <p:blipFill rotWithShape="1">
          <a:blip r:embed="rId2">
            <a:alphaModFix/>
          </a:blip>
          <a:srcRect t="36897" r="10269"/>
          <a:stretch/>
        </p:blipFill>
        <p:spPr>
          <a:xfrm>
            <a:off x="2617013" y="2032552"/>
            <a:ext cx="5568322" cy="2701879"/>
          </a:xfrm>
          <a:prstGeom prst="rect">
            <a:avLst/>
          </a:prstGeom>
          <a:noFill/>
          <a:ln>
            <a:noFill/>
          </a:ln>
        </p:spPr>
      </p:pic>
      <p:pic>
        <p:nvPicPr>
          <p:cNvPr id="9" name="Google Shape;236;p18" descr="Image for post">
            <a:extLst>
              <a:ext uri="{FF2B5EF4-FFF2-40B4-BE49-F238E27FC236}">
                <a16:creationId xmlns:a16="http://schemas.microsoft.com/office/drawing/2014/main" id="{0AE96664-C5BE-4745-8C33-042672EA2FF4}"/>
              </a:ext>
            </a:extLst>
          </p:cNvPr>
          <p:cNvPicPr preferRelativeResize="0"/>
          <p:nvPr/>
        </p:nvPicPr>
        <p:blipFill rotWithShape="1">
          <a:blip r:embed="rId2">
            <a:alphaModFix/>
          </a:blip>
          <a:srcRect l="74034" b="55106"/>
          <a:stretch/>
        </p:blipFill>
        <p:spPr>
          <a:xfrm>
            <a:off x="711871" y="2032551"/>
            <a:ext cx="2275079" cy="2701880"/>
          </a:xfrm>
          <a:prstGeom prst="rect">
            <a:avLst/>
          </a:prstGeom>
          <a:noFill/>
          <a:ln>
            <a:noFill/>
          </a:ln>
        </p:spPr>
      </p:pic>
    </p:spTree>
    <p:extLst>
      <p:ext uri="{BB962C8B-B14F-4D97-AF65-F5344CB8AC3E}">
        <p14:creationId xmlns:p14="http://schemas.microsoft.com/office/powerpoint/2010/main" val="30179159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EEEF28F-A65F-45F9-BC7B-239493B0CF9F}"/>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AC15D734-9F2C-4D72-A737-CA49DEB2DFD2}"/>
              </a:ext>
            </a:extLst>
          </p:cNvPr>
          <p:cNvSpPr>
            <a:spLocks noGrp="1"/>
          </p:cNvSpPr>
          <p:nvPr>
            <p:ph type="body" sz="quarter" idx="15"/>
          </p:nvPr>
        </p:nvSpPr>
        <p:spPr/>
        <p:txBody>
          <a:bodyPr/>
          <a:lstStyle/>
          <a:p>
            <a:pPr marL="0" indent="0">
              <a:buNone/>
            </a:pPr>
            <a:r>
              <a:rPr lang="en-US" altLang="zh-HK" b="1" dirty="0"/>
              <a:t>Site Map</a:t>
            </a:r>
            <a:endParaRPr lang="zh-HK" altLang="en-US" b="1" dirty="0"/>
          </a:p>
        </p:txBody>
      </p:sp>
      <p:sp>
        <p:nvSpPr>
          <p:cNvPr id="5" name="投影片編號版面配置區 4">
            <a:extLst>
              <a:ext uri="{FF2B5EF4-FFF2-40B4-BE49-F238E27FC236}">
                <a16:creationId xmlns:a16="http://schemas.microsoft.com/office/drawing/2014/main" id="{83681D61-44E5-4A5D-BA87-AC66C3C5B599}"/>
              </a:ext>
            </a:extLst>
          </p:cNvPr>
          <p:cNvSpPr>
            <a:spLocks noGrp="1"/>
          </p:cNvSpPr>
          <p:nvPr>
            <p:ph type="sldNum" sz="quarter" idx="18"/>
          </p:nvPr>
        </p:nvSpPr>
        <p:spPr/>
        <p:txBody>
          <a:bodyPr/>
          <a:lstStyle/>
          <a:p>
            <a:fld id="{48F63A3B-78C7-47BE-AE5E-E10140E04643}" type="slidenum">
              <a:rPr lang="en-US" smtClean="0"/>
              <a:pPr/>
              <a:t>45</a:t>
            </a:fld>
            <a:endParaRPr lang="en-US" dirty="0"/>
          </a:p>
        </p:txBody>
      </p:sp>
      <p:pic>
        <p:nvPicPr>
          <p:cNvPr id="6" name="Picture 2" descr="An example of a UX sitemap for the blog header">
            <a:extLst>
              <a:ext uri="{FF2B5EF4-FFF2-40B4-BE49-F238E27FC236}">
                <a16:creationId xmlns:a16="http://schemas.microsoft.com/office/drawing/2014/main" id="{8AEC2007-ECEB-4566-876C-D1BADFD8F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987" y="1866326"/>
            <a:ext cx="5967663" cy="298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575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2338FEC-2694-44DA-AF13-F484966DEAA0}"/>
              </a:ext>
            </a:extLst>
          </p:cNvPr>
          <p:cNvSpPr>
            <a:spLocks noGrp="1"/>
          </p:cNvSpPr>
          <p:nvPr>
            <p:ph type="title"/>
          </p:nvPr>
        </p:nvSpPr>
        <p:spPr/>
        <p:txBody>
          <a:bodyPr/>
          <a:lstStyle/>
          <a:p>
            <a:r>
              <a:rPr lang="en-US" altLang="zh-HK" dirty="0"/>
              <a:t>1.5 UI/UX Design Process</a:t>
            </a:r>
            <a:endParaRPr lang="zh-HK" altLang="en-US" dirty="0"/>
          </a:p>
        </p:txBody>
      </p:sp>
      <p:sp>
        <p:nvSpPr>
          <p:cNvPr id="5" name="投影片編號版面配置區 4">
            <a:extLst>
              <a:ext uri="{FF2B5EF4-FFF2-40B4-BE49-F238E27FC236}">
                <a16:creationId xmlns:a16="http://schemas.microsoft.com/office/drawing/2014/main" id="{2351A1CD-8D37-413E-801D-401B58F92FA0}"/>
              </a:ext>
            </a:extLst>
          </p:cNvPr>
          <p:cNvSpPr>
            <a:spLocks noGrp="1"/>
          </p:cNvSpPr>
          <p:nvPr>
            <p:ph type="sldNum" sz="quarter" idx="18"/>
          </p:nvPr>
        </p:nvSpPr>
        <p:spPr/>
        <p:txBody>
          <a:bodyPr/>
          <a:lstStyle/>
          <a:p>
            <a:fld id="{48F63A3B-78C7-47BE-AE5E-E10140E04643}" type="slidenum">
              <a:rPr lang="en-US" smtClean="0"/>
              <a:pPr/>
              <a:t>46</a:t>
            </a:fld>
            <a:endParaRPr lang="en-US" dirty="0"/>
          </a:p>
        </p:txBody>
      </p:sp>
      <p:pic>
        <p:nvPicPr>
          <p:cNvPr id="6" name="Picture 4" descr="UX sitemap example of a dessert blog website">
            <a:extLst>
              <a:ext uri="{FF2B5EF4-FFF2-40B4-BE49-F238E27FC236}">
                <a16:creationId xmlns:a16="http://schemas.microsoft.com/office/drawing/2014/main" id="{4D00139A-C39C-4AEC-A453-B0BF40608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447" y="1228672"/>
            <a:ext cx="7031106" cy="319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1528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6A77510F-B25A-43A9-95EA-1CA93121FAA5}"/>
              </a:ext>
            </a:extLst>
          </p:cNvPr>
          <p:cNvPicPr>
            <a:picLocks noGrp="1" noChangeAspect="1"/>
          </p:cNvPicPr>
          <p:nvPr>
            <p:ph type="pic" sz="quarter" idx="14"/>
          </p:nvPr>
        </p:nvPicPr>
        <p:blipFill>
          <a:blip r:embed="rId2"/>
          <a:srcRect l="201" r="201"/>
          <a:stretch>
            <a:fillRect/>
          </a:stretch>
        </p:blipFill>
        <p:spPr>
          <a:xfrm>
            <a:off x="4572000" y="1526289"/>
            <a:ext cx="4171068" cy="2882687"/>
          </a:xfrm>
        </p:spPr>
      </p:pic>
      <p:sp>
        <p:nvSpPr>
          <p:cNvPr id="3" name="標題 2">
            <a:extLst>
              <a:ext uri="{FF2B5EF4-FFF2-40B4-BE49-F238E27FC236}">
                <a16:creationId xmlns:a16="http://schemas.microsoft.com/office/drawing/2014/main" id="{7478C6D1-ED7D-4193-BDBB-1949E7951D85}"/>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C6F838F6-20AD-4CE1-82EC-5E47EBFE79FB}"/>
              </a:ext>
            </a:extLst>
          </p:cNvPr>
          <p:cNvSpPr>
            <a:spLocks noGrp="1"/>
          </p:cNvSpPr>
          <p:nvPr>
            <p:ph type="body" sz="quarter" idx="15"/>
          </p:nvPr>
        </p:nvSpPr>
        <p:spPr>
          <a:xfrm>
            <a:off x="627671" y="1365647"/>
            <a:ext cx="3773472" cy="3497442"/>
          </a:xfrm>
        </p:spPr>
        <p:txBody>
          <a:bodyPr>
            <a:normAutofit lnSpcReduction="10000"/>
          </a:bodyPr>
          <a:lstStyle/>
          <a:p>
            <a:pPr marL="0" indent="0">
              <a:buNone/>
            </a:pPr>
            <a:r>
              <a:rPr lang="en-US" altLang="zh-HK" b="1" dirty="0"/>
              <a:t>UX Design: Wireframing </a:t>
            </a:r>
          </a:p>
          <a:p>
            <a:r>
              <a:rPr lang="en-US" altLang="zh-HK" dirty="0"/>
              <a:t>Wireframing is a practice used by UX designers which allows them to define and plan the information hierarchy of their design for a website, app, or product.</a:t>
            </a:r>
          </a:p>
          <a:p>
            <a:r>
              <a:rPr lang="en-US" altLang="zh-HK" dirty="0"/>
              <a:t>Provides a structural sample to define the information content </a:t>
            </a:r>
          </a:p>
          <a:p>
            <a:r>
              <a:rPr lang="en-US" altLang="zh-HK" dirty="0"/>
              <a:t>Minimize rework and test functionality and usability</a:t>
            </a:r>
          </a:p>
          <a:p>
            <a:pPr marL="0" indent="0">
              <a:buNone/>
            </a:pPr>
            <a:endParaRPr lang="zh-HK" altLang="en-US" dirty="0"/>
          </a:p>
        </p:txBody>
      </p:sp>
      <p:sp>
        <p:nvSpPr>
          <p:cNvPr id="5" name="投影片編號版面配置區 4">
            <a:extLst>
              <a:ext uri="{FF2B5EF4-FFF2-40B4-BE49-F238E27FC236}">
                <a16:creationId xmlns:a16="http://schemas.microsoft.com/office/drawing/2014/main" id="{2D8EAAED-0B30-412F-AD61-67D405D8B703}"/>
              </a:ext>
            </a:extLst>
          </p:cNvPr>
          <p:cNvSpPr>
            <a:spLocks noGrp="1"/>
          </p:cNvSpPr>
          <p:nvPr>
            <p:ph type="sldNum" sz="quarter" idx="18"/>
          </p:nvPr>
        </p:nvSpPr>
        <p:spPr/>
        <p:txBody>
          <a:bodyPr/>
          <a:lstStyle/>
          <a:p>
            <a:fld id="{48F63A3B-78C7-47BE-AE5E-E10140E04643}" type="slidenum">
              <a:rPr lang="en-US" smtClean="0"/>
              <a:pPr/>
              <a:t>47</a:t>
            </a:fld>
            <a:endParaRPr lang="en-US" dirty="0"/>
          </a:p>
        </p:txBody>
      </p:sp>
    </p:spTree>
    <p:extLst>
      <p:ext uri="{BB962C8B-B14F-4D97-AF65-F5344CB8AC3E}">
        <p14:creationId xmlns:p14="http://schemas.microsoft.com/office/powerpoint/2010/main" val="8843633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478C6D1-ED7D-4193-BDBB-1949E7951D85}"/>
              </a:ext>
            </a:extLst>
          </p:cNvPr>
          <p:cNvSpPr>
            <a:spLocks noGrp="1"/>
          </p:cNvSpPr>
          <p:nvPr>
            <p:ph type="title"/>
          </p:nvPr>
        </p:nvSpPr>
        <p:spPr/>
        <p:txBody>
          <a:bodyPr/>
          <a:lstStyle/>
          <a:p>
            <a:r>
              <a:rPr lang="en-US" altLang="zh-HK" dirty="0"/>
              <a:t>1.5 UI/UX Design Process</a:t>
            </a:r>
            <a:endParaRPr lang="zh-HK" altLang="en-US" dirty="0"/>
          </a:p>
        </p:txBody>
      </p:sp>
      <p:sp>
        <p:nvSpPr>
          <p:cNvPr id="5" name="投影片編號版面配置區 4">
            <a:extLst>
              <a:ext uri="{FF2B5EF4-FFF2-40B4-BE49-F238E27FC236}">
                <a16:creationId xmlns:a16="http://schemas.microsoft.com/office/drawing/2014/main" id="{2D8EAAED-0B30-412F-AD61-67D405D8B703}"/>
              </a:ext>
            </a:extLst>
          </p:cNvPr>
          <p:cNvSpPr>
            <a:spLocks noGrp="1"/>
          </p:cNvSpPr>
          <p:nvPr>
            <p:ph type="sldNum" sz="quarter" idx="18"/>
          </p:nvPr>
        </p:nvSpPr>
        <p:spPr/>
        <p:txBody>
          <a:bodyPr/>
          <a:lstStyle/>
          <a:p>
            <a:fld id="{48F63A3B-78C7-47BE-AE5E-E10140E04643}" type="slidenum">
              <a:rPr lang="en-US" smtClean="0"/>
              <a:pPr/>
              <a:t>48</a:t>
            </a:fld>
            <a:endParaRPr lang="en-US" dirty="0"/>
          </a:p>
        </p:txBody>
      </p:sp>
      <p:pic>
        <p:nvPicPr>
          <p:cNvPr id="1026" name="Picture 2">
            <a:extLst>
              <a:ext uri="{FF2B5EF4-FFF2-40B4-BE49-F238E27FC236}">
                <a16:creationId xmlns:a16="http://schemas.microsoft.com/office/drawing/2014/main" id="{9545530E-AE55-42E3-91FF-761512D0C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725" y="1000403"/>
            <a:ext cx="5305671" cy="409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565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3C7035A-9DA3-4A00-BA34-6F37A151B26C}"/>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F1691C84-9571-4F3B-8E4F-4495C7266568}"/>
              </a:ext>
            </a:extLst>
          </p:cNvPr>
          <p:cNvSpPr>
            <a:spLocks noGrp="1"/>
          </p:cNvSpPr>
          <p:nvPr>
            <p:ph type="body" sz="quarter" idx="15"/>
          </p:nvPr>
        </p:nvSpPr>
        <p:spPr/>
        <p:txBody>
          <a:bodyPr/>
          <a:lstStyle/>
          <a:p>
            <a:r>
              <a:rPr lang="en-US" altLang="zh-HK" dirty="0"/>
              <a:t>UX Design: Structure of Website</a:t>
            </a:r>
            <a:endParaRPr lang="zh-HK" altLang="en-US" dirty="0"/>
          </a:p>
        </p:txBody>
      </p:sp>
      <p:sp>
        <p:nvSpPr>
          <p:cNvPr id="5" name="投影片編號版面配置區 4">
            <a:extLst>
              <a:ext uri="{FF2B5EF4-FFF2-40B4-BE49-F238E27FC236}">
                <a16:creationId xmlns:a16="http://schemas.microsoft.com/office/drawing/2014/main" id="{C9A0A514-B6D6-4912-B77D-65BA3916F7D3}"/>
              </a:ext>
            </a:extLst>
          </p:cNvPr>
          <p:cNvSpPr>
            <a:spLocks noGrp="1"/>
          </p:cNvSpPr>
          <p:nvPr>
            <p:ph type="sldNum" sz="quarter" idx="18"/>
          </p:nvPr>
        </p:nvSpPr>
        <p:spPr/>
        <p:txBody>
          <a:bodyPr/>
          <a:lstStyle/>
          <a:p>
            <a:fld id="{48F63A3B-78C7-47BE-AE5E-E10140E04643}" type="slidenum">
              <a:rPr lang="en-US" smtClean="0"/>
              <a:pPr/>
              <a:t>49</a:t>
            </a:fld>
            <a:endParaRPr lang="en-US" dirty="0"/>
          </a:p>
        </p:txBody>
      </p:sp>
      <p:pic>
        <p:nvPicPr>
          <p:cNvPr id="6" name="Picture 2" descr="web page structure">
            <a:extLst>
              <a:ext uri="{FF2B5EF4-FFF2-40B4-BE49-F238E27FC236}">
                <a16:creationId xmlns:a16="http://schemas.microsoft.com/office/drawing/2014/main" id="{1C0225A5-D195-4E58-B7D4-CACF5E025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83" y="1860857"/>
            <a:ext cx="4790415" cy="314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936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4" y="2263893"/>
            <a:ext cx="5292600" cy="960718"/>
          </a:xfrm>
        </p:spPr>
        <p:txBody>
          <a:bodyPr>
            <a:normAutofit fontScale="90000"/>
          </a:bodyPr>
          <a:lstStyle/>
          <a:p>
            <a:r>
              <a:rPr lang="en-US" altLang="zh-HK" sz="3600" dirty="0"/>
              <a:t>Definition of UI/UX</a:t>
            </a:r>
            <a:br>
              <a:rPr lang="zh-HK" altLang="en-US" sz="3600" dirty="0"/>
            </a:br>
            <a:endParaRPr lang="en-US" dirty="0"/>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1.1</a:t>
            </a:r>
          </a:p>
        </p:txBody>
      </p:sp>
    </p:spTree>
    <p:extLst>
      <p:ext uri="{BB962C8B-B14F-4D97-AF65-F5344CB8AC3E}">
        <p14:creationId xmlns:p14="http://schemas.microsoft.com/office/powerpoint/2010/main" val="549877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3C7035A-9DA3-4A00-BA34-6F37A151B26C}"/>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F1691C84-9571-4F3B-8E4F-4495C7266568}"/>
              </a:ext>
            </a:extLst>
          </p:cNvPr>
          <p:cNvSpPr>
            <a:spLocks noGrp="1"/>
          </p:cNvSpPr>
          <p:nvPr>
            <p:ph type="body" sz="quarter" idx="15"/>
          </p:nvPr>
        </p:nvSpPr>
        <p:spPr/>
        <p:txBody>
          <a:bodyPr/>
          <a:lstStyle/>
          <a:p>
            <a:r>
              <a:rPr lang="en-US" altLang="zh-HK" dirty="0"/>
              <a:t>UX Design: Structure of mobile app</a:t>
            </a:r>
            <a:endParaRPr lang="zh-HK" altLang="en-US" dirty="0"/>
          </a:p>
        </p:txBody>
      </p:sp>
      <p:sp>
        <p:nvSpPr>
          <p:cNvPr id="5" name="投影片編號版面配置區 4">
            <a:extLst>
              <a:ext uri="{FF2B5EF4-FFF2-40B4-BE49-F238E27FC236}">
                <a16:creationId xmlns:a16="http://schemas.microsoft.com/office/drawing/2014/main" id="{C9A0A514-B6D6-4912-B77D-65BA3916F7D3}"/>
              </a:ext>
            </a:extLst>
          </p:cNvPr>
          <p:cNvSpPr>
            <a:spLocks noGrp="1"/>
          </p:cNvSpPr>
          <p:nvPr>
            <p:ph type="sldNum" sz="quarter" idx="18"/>
          </p:nvPr>
        </p:nvSpPr>
        <p:spPr/>
        <p:txBody>
          <a:bodyPr/>
          <a:lstStyle/>
          <a:p>
            <a:fld id="{48F63A3B-78C7-47BE-AE5E-E10140E04643}" type="slidenum">
              <a:rPr lang="en-US" smtClean="0"/>
              <a:pPr/>
              <a:t>50</a:t>
            </a:fld>
            <a:endParaRPr lang="en-US" dirty="0"/>
          </a:p>
        </p:txBody>
      </p:sp>
      <p:pic>
        <p:nvPicPr>
          <p:cNvPr id="7" name="圖片 6">
            <a:extLst>
              <a:ext uri="{FF2B5EF4-FFF2-40B4-BE49-F238E27FC236}">
                <a16:creationId xmlns:a16="http://schemas.microsoft.com/office/drawing/2014/main" id="{70B4C5AB-0406-40AD-9F88-740E11FBA9A8}"/>
              </a:ext>
            </a:extLst>
          </p:cNvPr>
          <p:cNvPicPr>
            <a:picLocks noChangeAspect="1"/>
          </p:cNvPicPr>
          <p:nvPr/>
        </p:nvPicPr>
        <p:blipFill>
          <a:blip r:embed="rId2"/>
          <a:stretch>
            <a:fillRect/>
          </a:stretch>
        </p:blipFill>
        <p:spPr>
          <a:xfrm>
            <a:off x="2348007" y="1793996"/>
            <a:ext cx="4668671" cy="3300066"/>
          </a:xfrm>
          <a:prstGeom prst="rect">
            <a:avLst/>
          </a:prstGeom>
        </p:spPr>
      </p:pic>
    </p:spTree>
    <p:extLst>
      <p:ext uri="{BB962C8B-B14F-4D97-AF65-F5344CB8AC3E}">
        <p14:creationId xmlns:p14="http://schemas.microsoft.com/office/powerpoint/2010/main" val="988387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9468CD0-49AB-426D-A718-08DCF55EEFE7}"/>
              </a:ext>
            </a:extLst>
          </p:cNvPr>
          <p:cNvSpPr>
            <a:spLocks noGrp="1"/>
          </p:cNvSpPr>
          <p:nvPr>
            <p:ph type="title"/>
          </p:nvPr>
        </p:nvSpPr>
        <p:spPr/>
        <p:txBody>
          <a:bodyPr/>
          <a:lstStyle/>
          <a:p>
            <a:r>
              <a:rPr lang="en-US" altLang="zh-HK" dirty="0"/>
              <a:t>1.5 UI/UX Design Process</a:t>
            </a:r>
            <a:endParaRPr lang="zh-HK" altLang="en-US" dirty="0"/>
          </a:p>
        </p:txBody>
      </p:sp>
      <p:sp>
        <p:nvSpPr>
          <p:cNvPr id="5" name="投影片編號版面配置區 4">
            <a:extLst>
              <a:ext uri="{FF2B5EF4-FFF2-40B4-BE49-F238E27FC236}">
                <a16:creationId xmlns:a16="http://schemas.microsoft.com/office/drawing/2014/main" id="{316CF8ED-A520-44C9-B187-22E41BA853FA}"/>
              </a:ext>
            </a:extLst>
          </p:cNvPr>
          <p:cNvSpPr>
            <a:spLocks noGrp="1"/>
          </p:cNvSpPr>
          <p:nvPr>
            <p:ph type="sldNum" sz="quarter" idx="18"/>
          </p:nvPr>
        </p:nvSpPr>
        <p:spPr/>
        <p:txBody>
          <a:bodyPr/>
          <a:lstStyle/>
          <a:p>
            <a:fld id="{48F63A3B-78C7-47BE-AE5E-E10140E04643}" type="slidenum">
              <a:rPr lang="en-US" smtClean="0"/>
              <a:pPr/>
              <a:t>51</a:t>
            </a:fld>
            <a:endParaRPr lang="en-US" dirty="0"/>
          </a:p>
        </p:txBody>
      </p:sp>
      <p:pic>
        <p:nvPicPr>
          <p:cNvPr id="6" name="線上媒體 5" title="網頁設計教學 - 10個要訣：迅速提升你的設計觸覺">
            <a:hlinkClick r:id="" action="ppaction://media"/>
            <a:extLst>
              <a:ext uri="{FF2B5EF4-FFF2-40B4-BE49-F238E27FC236}">
                <a16:creationId xmlns:a16="http://schemas.microsoft.com/office/drawing/2014/main" id="{7721AD5A-05AB-43C9-81C3-198AD15C18C4}"/>
              </a:ext>
            </a:extLst>
          </p:cNvPr>
          <p:cNvPicPr>
            <a:picLocks noRot="1" noChangeAspect="1"/>
          </p:cNvPicPr>
          <p:nvPr>
            <a:videoFile r:link="rId1"/>
          </p:nvPr>
        </p:nvPicPr>
        <p:blipFill>
          <a:blip r:embed="rId3"/>
          <a:stretch>
            <a:fillRect/>
          </a:stretch>
        </p:blipFill>
        <p:spPr>
          <a:xfrm>
            <a:off x="1362650" y="1651703"/>
            <a:ext cx="5640543" cy="3186907"/>
          </a:xfrm>
          <a:prstGeom prst="rect">
            <a:avLst/>
          </a:prstGeom>
        </p:spPr>
      </p:pic>
    </p:spTree>
    <p:extLst>
      <p:ext uri="{BB962C8B-B14F-4D97-AF65-F5344CB8AC3E}">
        <p14:creationId xmlns:p14="http://schemas.microsoft.com/office/powerpoint/2010/main" val="2510276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820CCC-C922-B042-9C35-9A4190F2AC5A}"/>
              </a:ext>
            </a:extLst>
          </p:cNvPr>
          <p:cNvSpPr>
            <a:spLocks noGrp="1"/>
          </p:cNvSpPr>
          <p:nvPr>
            <p:ph type="title"/>
          </p:nvPr>
        </p:nvSpPr>
        <p:spPr/>
        <p:txBody>
          <a:bodyPr>
            <a:normAutofit/>
          </a:bodyPr>
          <a:lstStyle/>
          <a:p>
            <a:r>
              <a:rPr lang="en-US" altLang="zh-HK" sz="2000" dirty="0"/>
              <a:t>1.5 UI/UX Design Process</a:t>
            </a:r>
            <a:endParaRPr lang="en-US" sz="2000" dirty="0"/>
          </a:p>
        </p:txBody>
      </p:sp>
      <p:pic>
        <p:nvPicPr>
          <p:cNvPr id="9" name="Online Media 8" descr="UI Design Trends 2021">
            <a:hlinkClick r:id="" action="ppaction://media"/>
            <a:extLst>
              <a:ext uri="{FF2B5EF4-FFF2-40B4-BE49-F238E27FC236}">
                <a16:creationId xmlns:a16="http://schemas.microsoft.com/office/drawing/2014/main" id="{43B02645-8ABE-2743-8F9C-BA5277C290B3}"/>
              </a:ext>
            </a:extLst>
          </p:cNvPr>
          <p:cNvPicPr>
            <a:picLocks noRot="1" noChangeAspect="1"/>
          </p:cNvPicPr>
          <p:nvPr>
            <a:videoFile r:link="rId1"/>
          </p:nvPr>
        </p:nvPicPr>
        <p:blipFill>
          <a:blip r:embed="rId3"/>
          <a:stretch>
            <a:fillRect/>
          </a:stretch>
        </p:blipFill>
        <p:spPr>
          <a:xfrm>
            <a:off x="2093301" y="1505062"/>
            <a:ext cx="4957398" cy="2800930"/>
          </a:xfrm>
          <a:prstGeom prst="rect">
            <a:avLst/>
          </a:prstGeom>
        </p:spPr>
      </p:pic>
    </p:spTree>
    <p:extLst>
      <p:ext uri="{BB962C8B-B14F-4D97-AF65-F5344CB8AC3E}">
        <p14:creationId xmlns:p14="http://schemas.microsoft.com/office/powerpoint/2010/main" val="23235749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EEB862-E06B-4FE3-8308-549781548ADD}"/>
              </a:ext>
            </a:extLst>
          </p:cNvPr>
          <p:cNvSpPr>
            <a:spLocks noGrp="1"/>
          </p:cNvSpPr>
          <p:nvPr>
            <p:ph type="title"/>
          </p:nvPr>
        </p:nvSpPr>
        <p:spPr/>
        <p:txBody>
          <a:bodyPr>
            <a:noAutofit/>
          </a:bodyPr>
          <a:lstStyle/>
          <a:p>
            <a:r>
              <a:rPr lang="en-US" altLang="zh-HK" sz="2400" dirty="0"/>
              <a:t>1.5 UI/UX Design Process</a:t>
            </a:r>
            <a:endParaRPr lang="zh-HK" altLang="en-US" dirty="0"/>
          </a:p>
        </p:txBody>
      </p:sp>
      <p:sp>
        <p:nvSpPr>
          <p:cNvPr id="3" name="文字版面配置區 2">
            <a:extLst>
              <a:ext uri="{FF2B5EF4-FFF2-40B4-BE49-F238E27FC236}">
                <a16:creationId xmlns:a16="http://schemas.microsoft.com/office/drawing/2014/main" id="{2DF8874D-258F-4F67-9066-F447C81052FA}"/>
              </a:ext>
            </a:extLst>
          </p:cNvPr>
          <p:cNvSpPr>
            <a:spLocks noGrp="1"/>
          </p:cNvSpPr>
          <p:nvPr>
            <p:ph type="body" sz="quarter" idx="15"/>
          </p:nvPr>
        </p:nvSpPr>
        <p:spPr/>
        <p:txBody>
          <a:bodyPr>
            <a:normAutofit/>
          </a:bodyPr>
          <a:lstStyle/>
          <a:p>
            <a:pPr marL="0" indent="0">
              <a:buNone/>
            </a:pPr>
            <a:r>
              <a:rPr lang="en-US" altLang="zh-HK" b="1" dirty="0"/>
              <a:t>UI Design: Button Design</a:t>
            </a:r>
          </a:p>
          <a:p>
            <a:pPr marL="0" indent="0">
              <a:buNone/>
            </a:pPr>
            <a:r>
              <a:rPr lang="en-US" altLang="zh-HK" dirty="0"/>
              <a:t>Applied to different kinds of UI design, corresponding buttons in line with the theme design, plain color with text, icon with text, icon with text, and color with light and shadow </a:t>
            </a:r>
            <a:endParaRPr lang="zh-HK" altLang="en-US" dirty="0"/>
          </a:p>
        </p:txBody>
      </p:sp>
      <p:pic>
        <p:nvPicPr>
          <p:cNvPr id="5" name="圖片 4" descr="一張含有 文字 的圖片&#10;&#10;自動產生的描述">
            <a:extLst>
              <a:ext uri="{FF2B5EF4-FFF2-40B4-BE49-F238E27FC236}">
                <a16:creationId xmlns:a16="http://schemas.microsoft.com/office/drawing/2014/main" id="{D6862625-AA18-4FE1-9EA2-F7202054BF8C}"/>
              </a:ext>
            </a:extLst>
          </p:cNvPr>
          <p:cNvPicPr>
            <a:picLocks noChangeAspect="1"/>
          </p:cNvPicPr>
          <p:nvPr/>
        </p:nvPicPr>
        <p:blipFill>
          <a:blip r:embed="rId2"/>
          <a:stretch>
            <a:fillRect/>
          </a:stretch>
        </p:blipFill>
        <p:spPr>
          <a:xfrm>
            <a:off x="3884775" y="1696059"/>
            <a:ext cx="2382503" cy="2382503"/>
          </a:xfrm>
          <a:prstGeom prst="rect">
            <a:avLst/>
          </a:prstGeom>
        </p:spPr>
      </p:pic>
      <p:pic>
        <p:nvPicPr>
          <p:cNvPr id="7" name="圖片 6">
            <a:extLst>
              <a:ext uri="{FF2B5EF4-FFF2-40B4-BE49-F238E27FC236}">
                <a16:creationId xmlns:a16="http://schemas.microsoft.com/office/drawing/2014/main" id="{526E8BB4-7098-495F-BD68-76540737DD58}"/>
              </a:ext>
            </a:extLst>
          </p:cNvPr>
          <p:cNvPicPr>
            <a:picLocks noChangeAspect="1"/>
          </p:cNvPicPr>
          <p:nvPr/>
        </p:nvPicPr>
        <p:blipFill>
          <a:blip r:embed="rId3"/>
          <a:stretch>
            <a:fillRect/>
          </a:stretch>
        </p:blipFill>
        <p:spPr>
          <a:xfrm>
            <a:off x="6321067" y="1791614"/>
            <a:ext cx="2680526" cy="2144420"/>
          </a:xfrm>
          <a:prstGeom prst="rect">
            <a:avLst/>
          </a:prstGeom>
        </p:spPr>
      </p:pic>
      <p:sp>
        <p:nvSpPr>
          <p:cNvPr id="8" name="投影片編號版面配置區 4">
            <a:extLst>
              <a:ext uri="{FF2B5EF4-FFF2-40B4-BE49-F238E27FC236}">
                <a16:creationId xmlns:a16="http://schemas.microsoft.com/office/drawing/2014/main" id="{9061DB81-5285-4CE7-9D44-E0AA03FD7CC0}"/>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53</a:t>
            </a:fld>
            <a:endParaRPr lang="en-US" dirty="0"/>
          </a:p>
        </p:txBody>
      </p:sp>
    </p:spTree>
    <p:extLst>
      <p:ext uri="{BB962C8B-B14F-4D97-AF65-F5344CB8AC3E}">
        <p14:creationId xmlns:p14="http://schemas.microsoft.com/office/powerpoint/2010/main" val="16065697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EEB862-E06B-4FE3-8308-549781548ADD}"/>
              </a:ext>
            </a:extLst>
          </p:cNvPr>
          <p:cNvSpPr>
            <a:spLocks noGrp="1"/>
          </p:cNvSpPr>
          <p:nvPr>
            <p:ph type="title"/>
          </p:nvPr>
        </p:nvSpPr>
        <p:spPr/>
        <p:txBody>
          <a:bodyPr>
            <a:noAutofit/>
          </a:bodyPr>
          <a:lstStyle/>
          <a:p>
            <a:r>
              <a:rPr lang="en-US" altLang="zh-HK" sz="2400" dirty="0"/>
              <a:t>1.5 UI/UX Design Process</a:t>
            </a:r>
            <a:endParaRPr lang="zh-HK" altLang="en-US" dirty="0"/>
          </a:p>
        </p:txBody>
      </p:sp>
      <p:sp>
        <p:nvSpPr>
          <p:cNvPr id="3" name="文字版面配置區 2">
            <a:extLst>
              <a:ext uri="{FF2B5EF4-FFF2-40B4-BE49-F238E27FC236}">
                <a16:creationId xmlns:a16="http://schemas.microsoft.com/office/drawing/2014/main" id="{2DF8874D-258F-4F67-9066-F447C81052FA}"/>
              </a:ext>
            </a:extLst>
          </p:cNvPr>
          <p:cNvSpPr>
            <a:spLocks noGrp="1"/>
          </p:cNvSpPr>
          <p:nvPr>
            <p:ph type="body" sz="quarter" idx="15"/>
          </p:nvPr>
        </p:nvSpPr>
        <p:spPr/>
        <p:txBody>
          <a:bodyPr>
            <a:normAutofit/>
          </a:bodyPr>
          <a:lstStyle/>
          <a:p>
            <a:pPr marL="0" indent="0">
              <a:buNone/>
            </a:pPr>
            <a:r>
              <a:rPr lang="en-US" altLang="zh-HK" b="1" dirty="0"/>
              <a:t>UI Design: Color Scheme</a:t>
            </a:r>
          </a:p>
          <a:p>
            <a:pPr marL="0" indent="0">
              <a:buNone/>
            </a:pPr>
            <a:r>
              <a:rPr lang="en-US" altLang="zh-HK" dirty="0"/>
              <a:t>Modern, attractive, and consistence, can match the theme of the product.</a:t>
            </a:r>
          </a:p>
          <a:p>
            <a:pPr marL="0" indent="0">
              <a:buNone/>
            </a:pPr>
            <a:endParaRPr lang="zh-HK" altLang="en-US" dirty="0"/>
          </a:p>
        </p:txBody>
      </p:sp>
      <p:pic>
        <p:nvPicPr>
          <p:cNvPr id="6" name="圖片 5">
            <a:extLst>
              <a:ext uri="{FF2B5EF4-FFF2-40B4-BE49-F238E27FC236}">
                <a16:creationId xmlns:a16="http://schemas.microsoft.com/office/drawing/2014/main" id="{BEB6248C-0EEA-47CE-82F9-448FD9E1F92F}"/>
              </a:ext>
            </a:extLst>
          </p:cNvPr>
          <p:cNvPicPr>
            <a:picLocks noChangeAspect="1"/>
          </p:cNvPicPr>
          <p:nvPr/>
        </p:nvPicPr>
        <p:blipFill>
          <a:blip r:embed="rId2"/>
          <a:stretch>
            <a:fillRect/>
          </a:stretch>
        </p:blipFill>
        <p:spPr>
          <a:xfrm>
            <a:off x="4687848" y="2739443"/>
            <a:ext cx="4211302" cy="2002470"/>
          </a:xfrm>
          <a:prstGeom prst="rect">
            <a:avLst/>
          </a:prstGeom>
        </p:spPr>
      </p:pic>
      <p:pic>
        <p:nvPicPr>
          <p:cNvPr id="8" name="Picture 6" descr="Image for post">
            <a:extLst>
              <a:ext uri="{FF2B5EF4-FFF2-40B4-BE49-F238E27FC236}">
                <a16:creationId xmlns:a16="http://schemas.microsoft.com/office/drawing/2014/main" id="{88735ABB-8F8E-447B-A979-DDFB48AF0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40" y="2662705"/>
            <a:ext cx="4060177" cy="2105180"/>
          </a:xfrm>
          <a:prstGeom prst="rect">
            <a:avLst/>
          </a:prstGeom>
          <a:noFill/>
          <a:extLst>
            <a:ext uri="{909E8E84-426E-40DD-AFC4-6F175D3DCCD1}">
              <a14:hiddenFill xmlns:a14="http://schemas.microsoft.com/office/drawing/2010/main">
                <a:solidFill>
                  <a:srgbClr val="FFFFFF"/>
                </a:solidFill>
              </a14:hiddenFill>
            </a:ext>
          </a:extLst>
        </p:spPr>
      </p:pic>
      <p:sp>
        <p:nvSpPr>
          <p:cNvPr id="9" name="投影片編號版面配置區 4">
            <a:extLst>
              <a:ext uri="{FF2B5EF4-FFF2-40B4-BE49-F238E27FC236}">
                <a16:creationId xmlns:a16="http://schemas.microsoft.com/office/drawing/2014/main" id="{A441C87F-D622-4957-9D33-3F2AF7999D12}"/>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54</a:t>
            </a:fld>
            <a:endParaRPr lang="en-US" dirty="0"/>
          </a:p>
        </p:txBody>
      </p:sp>
    </p:spTree>
    <p:extLst>
      <p:ext uri="{BB962C8B-B14F-4D97-AF65-F5344CB8AC3E}">
        <p14:creationId xmlns:p14="http://schemas.microsoft.com/office/powerpoint/2010/main" val="2343762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E9D5150-0E71-46FB-A220-33FABA874579}"/>
              </a:ext>
            </a:extLst>
          </p:cNvPr>
          <p:cNvSpPr>
            <a:spLocks noGrp="1"/>
          </p:cNvSpPr>
          <p:nvPr>
            <p:ph type="title"/>
          </p:nvPr>
        </p:nvSpPr>
        <p:spPr/>
        <p:txBody>
          <a:bodyPr/>
          <a:lstStyle/>
          <a:p>
            <a:r>
              <a:rPr lang="en-US" altLang="zh-HK" sz="2400" dirty="0"/>
              <a:t>1.5 UI/UX Design Process</a:t>
            </a:r>
            <a:endParaRPr lang="zh-HK" altLang="en-US" dirty="0"/>
          </a:p>
        </p:txBody>
      </p:sp>
      <p:sp>
        <p:nvSpPr>
          <p:cNvPr id="6" name="文字版面配置區 5">
            <a:extLst>
              <a:ext uri="{FF2B5EF4-FFF2-40B4-BE49-F238E27FC236}">
                <a16:creationId xmlns:a16="http://schemas.microsoft.com/office/drawing/2014/main" id="{42007C7A-0C89-4CDE-B1F1-7FB5F7DE2CD9}"/>
              </a:ext>
            </a:extLst>
          </p:cNvPr>
          <p:cNvSpPr>
            <a:spLocks noGrp="1"/>
          </p:cNvSpPr>
          <p:nvPr>
            <p:ph type="body" sz="quarter" idx="15"/>
          </p:nvPr>
        </p:nvSpPr>
        <p:spPr/>
        <p:txBody>
          <a:bodyPr/>
          <a:lstStyle/>
          <a:p>
            <a:pPr marL="0" indent="0">
              <a:buNone/>
            </a:pPr>
            <a:r>
              <a:rPr lang="en-US" altLang="zh-HK" b="1" dirty="0"/>
              <a:t>UI Design: Typography</a:t>
            </a:r>
          </a:p>
          <a:p>
            <a:r>
              <a:rPr lang="en-US" altLang="zh-HK" dirty="0"/>
              <a:t>Commonly, typography is defined as the art and science of font style, appearance, and structure which aims at delivering the aesthetic and easily readable copy to readers</a:t>
            </a:r>
            <a:endParaRPr lang="zh-HK" altLang="en-US" b="1" dirty="0"/>
          </a:p>
        </p:txBody>
      </p:sp>
      <p:sp>
        <p:nvSpPr>
          <p:cNvPr id="9" name="投影片編號版面配置區 4">
            <a:extLst>
              <a:ext uri="{FF2B5EF4-FFF2-40B4-BE49-F238E27FC236}">
                <a16:creationId xmlns:a16="http://schemas.microsoft.com/office/drawing/2014/main" id="{EC3430B4-A117-4BB2-A0B2-5FA134B3C4FF}"/>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55</a:t>
            </a:fld>
            <a:endParaRPr lang="en-US" dirty="0"/>
          </a:p>
        </p:txBody>
      </p:sp>
      <p:pic>
        <p:nvPicPr>
          <p:cNvPr id="11" name="圖片 10">
            <a:extLst>
              <a:ext uri="{FF2B5EF4-FFF2-40B4-BE49-F238E27FC236}">
                <a16:creationId xmlns:a16="http://schemas.microsoft.com/office/drawing/2014/main" id="{21D28F11-9087-4775-96F8-1D26656363FA}"/>
              </a:ext>
            </a:extLst>
          </p:cNvPr>
          <p:cNvPicPr>
            <a:picLocks noChangeAspect="1"/>
          </p:cNvPicPr>
          <p:nvPr/>
        </p:nvPicPr>
        <p:blipFill>
          <a:blip r:embed="rId2"/>
          <a:stretch>
            <a:fillRect/>
          </a:stretch>
        </p:blipFill>
        <p:spPr>
          <a:xfrm>
            <a:off x="4508719" y="1733879"/>
            <a:ext cx="3821621" cy="2742013"/>
          </a:xfrm>
          <a:prstGeom prst="rect">
            <a:avLst/>
          </a:prstGeom>
        </p:spPr>
      </p:pic>
    </p:spTree>
    <p:extLst>
      <p:ext uri="{BB962C8B-B14F-4D97-AF65-F5344CB8AC3E}">
        <p14:creationId xmlns:p14="http://schemas.microsoft.com/office/powerpoint/2010/main" val="1155644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E9D5150-0E71-46FB-A220-33FABA874579}"/>
              </a:ext>
            </a:extLst>
          </p:cNvPr>
          <p:cNvSpPr>
            <a:spLocks noGrp="1"/>
          </p:cNvSpPr>
          <p:nvPr>
            <p:ph type="title"/>
          </p:nvPr>
        </p:nvSpPr>
        <p:spPr/>
        <p:txBody>
          <a:bodyPr/>
          <a:lstStyle/>
          <a:p>
            <a:r>
              <a:rPr lang="en-US" altLang="zh-HK" sz="2400" dirty="0"/>
              <a:t>1.5 UI/UX Design Process</a:t>
            </a:r>
            <a:endParaRPr lang="zh-HK" altLang="en-US" dirty="0"/>
          </a:p>
        </p:txBody>
      </p:sp>
      <p:sp>
        <p:nvSpPr>
          <p:cNvPr id="6" name="文字版面配置區 5">
            <a:extLst>
              <a:ext uri="{FF2B5EF4-FFF2-40B4-BE49-F238E27FC236}">
                <a16:creationId xmlns:a16="http://schemas.microsoft.com/office/drawing/2014/main" id="{42007C7A-0C89-4CDE-B1F1-7FB5F7DE2CD9}"/>
              </a:ext>
            </a:extLst>
          </p:cNvPr>
          <p:cNvSpPr>
            <a:spLocks noGrp="1"/>
          </p:cNvSpPr>
          <p:nvPr>
            <p:ph type="body" sz="quarter" idx="15"/>
          </p:nvPr>
        </p:nvSpPr>
        <p:spPr/>
        <p:txBody>
          <a:bodyPr/>
          <a:lstStyle/>
          <a:p>
            <a:pPr marL="0" indent="0">
              <a:buNone/>
            </a:pPr>
            <a:r>
              <a:rPr lang="en-US" altLang="zh-HK" b="1" dirty="0"/>
              <a:t>UI Design: Typography</a:t>
            </a:r>
          </a:p>
          <a:p>
            <a:r>
              <a:rPr lang="en-US" altLang="zh-HK" dirty="0"/>
              <a:t>Develop a strong visual hierarchy </a:t>
            </a:r>
          </a:p>
          <a:p>
            <a:r>
              <a:rPr lang="en-US" altLang="zh-HK" dirty="0"/>
              <a:t>Enhance the consistency  </a:t>
            </a:r>
          </a:p>
          <a:p>
            <a:r>
              <a:rPr lang="en-US" altLang="zh-HK" dirty="0"/>
              <a:t>Optimize readability and accessibility</a:t>
            </a:r>
          </a:p>
          <a:p>
            <a:r>
              <a:rPr lang="en-US" altLang="zh-HK" dirty="0"/>
              <a:t>Deliver a satisfying user experience</a:t>
            </a:r>
          </a:p>
          <a:p>
            <a:pPr marL="0" indent="0">
              <a:buNone/>
            </a:pPr>
            <a:endParaRPr lang="zh-HK" altLang="en-US" b="1" dirty="0"/>
          </a:p>
        </p:txBody>
      </p:sp>
      <p:pic>
        <p:nvPicPr>
          <p:cNvPr id="8" name="圖片 7">
            <a:extLst>
              <a:ext uri="{FF2B5EF4-FFF2-40B4-BE49-F238E27FC236}">
                <a16:creationId xmlns:a16="http://schemas.microsoft.com/office/drawing/2014/main" id="{761A08EA-8274-4A53-87DF-41559E93532A}"/>
              </a:ext>
            </a:extLst>
          </p:cNvPr>
          <p:cNvPicPr>
            <a:picLocks noChangeAspect="1"/>
          </p:cNvPicPr>
          <p:nvPr/>
        </p:nvPicPr>
        <p:blipFill>
          <a:blip r:embed="rId2"/>
          <a:stretch>
            <a:fillRect/>
          </a:stretch>
        </p:blipFill>
        <p:spPr>
          <a:xfrm>
            <a:off x="4510036" y="1578842"/>
            <a:ext cx="4168061" cy="3126046"/>
          </a:xfrm>
          <a:prstGeom prst="rect">
            <a:avLst/>
          </a:prstGeom>
        </p:spPr>
      </p:pic>
      <p:sp>
        <p:nvSpPr>
          <p:cNvPr id="9" name="投影片編號版面配置區 4">
            <a:extLst>
              <a:ext uri="{FF2B5EF4-FFF2-40B4-BE49-F238E27FC236}">
                <a16:creationId xmlns:a16="http://schemas.microsoft.com/office/drawing/2014/main" id="{EC3430B4-A117-4BB2-A0B2-5FA134B3C4FF}"/>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56</a:t>
            </a:fld>
            <a:endParaRPr lang="en-US" dirty="0"/>
          </a:p>
        </p:txBody>
      </p:sp>
    </p:spTree>
    <p:extLst>
      <p:ext uri="{BB962C8B-B14F-4D97-AF65-F5344CB8AC3E}">
        <p14:creationId xmlns:p14="http://schemas.microsoft.com/office/powerpoint/2010/main" val="18523796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E9D5150-0E71-46FB-A220-33FABA874579}"/>
              </a:ext>
            </a:extLst>
          </p:cNvPr>
          <p:cNvSpPr>
            <a:spLocks noGrp="1"/>
          </p:cNvSpPr>
          <p:nvPr>
            <p:ph type="title"/>
          </p:nvPr>
        </p:nvSpPr>
        <p:spPr/>
        <p:txBody>
          <a:bodyPr/>
          <a:lstStyle/>
          <a:p>
            <a:r>
              <a:rPr lang="en-US" altLang="zh-HK" sz="2400" dirty="0"/>
              <a:t>1.5 UI/UX Design Process</a:t>
            </a:r>
            <a:endParaRPr lang="zh-HK" altLang="en-US" dirty="0"/>
          </a:p>
        </p:txBody>
      </p:sp>
      <p:sp>
        <p:nvSpPr>
          <p:cNvPr id="6" name="文字版面配置區 5">
            <a:extLst>
              <a:ext uri="{FF2B5EF4-FFF2-40B4-BE49-F238E27FC236}">
                <a16:creationId xmlns:a16="http://schemas.microsoft.com/office/drawing/2014/main" id="{42007C7A-0C89-4CDE-B1F1-7FB5F7DE2CD9}"/>
              </a:ext>
            </a:extLst>
          </p:cNvPr>
          <p:cNvSpPr>
            <a:spLocks noGrp="1"/>
          </p:cNvSpPr>
          <p:nvPr>
            <p:ph type="body" sz="quarter" idx="15"/>
          </p:nvPr>
        </p:nvSpPr>
        <p:spPr/>
        <p:txBody>
          <a:bodyPr/>
          <a:lstStyle/>
          <a:p>
            <a:pPr marL="0" indent="0">
              <a:buNone/>
            </a:pPr>
            <a:r>
              <a:rPr lang="en-US" altLang="zh-HK" b="1" dirty="0"/>
              <a:t>UI Design: Typography</a:t>
            </a:r>
          </a:p>
          <a:p>
            <a:r>
              <a:rPr lang="en-US" altLang="zh-HK" dirty="0"/>
              <a:t>Think about the personality</a:t>
            </a:r>
          </a:p>
          <a:p>
            <a:r>
              <a:rPr lang="en-US" altLang="zh-HK" dirty="0"/>
              <a:t>Reflect on tone</a:t>
            </a:r>
          </a:p>
          <a:p>
            <a:r>
              <a:rPr lang="en-US" altLang="zh-HK" dirty="0"/>
              <a:t>Don’t skimp on function</a:t>
            </a:r>
          </a:p>
          <a:p>
            <a:r>
              <a:rPr lang="en-US" altLang="zh-HK" dirty="0"/>
              <a:t>Consider performance</a:t>
            </a:r>
          </a:p>
          <a:p>
            <a:r>
              <a:rPr lang="en-US" altLang="zh-HK" dirty="0"/>
              <a:t>Get inspired</a:t>
            </a:r>
          </a:p>
          <a:p>
            <a:pPr marL="0" indent="0">
              <a:buNone/>
            </a:pPr>
            <a:endParaRPr lang="zh-HK" altLang="en-US" b="1" dirty="0"/>
          </a:p>
        </p:txBody>
      </p:sp>
      <p:pic>
        <p:nvPicPr>
          <p:cNvPr id="5" name="Picture 2" descr="The difference between a serif, sans-serif and decorative font">
            <a:extLst>
              <a:ext uri="{FF2B5EF4-FFF2-40B4-BE49-F238E27FC236}">
                <a16:creationId xmlns:a16="http://schemas.microsoft.com/office/drawing/2014/main" id="{04797433-5CC6-42B5-945D-95DC43352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59" r="14559"/>
          <a:stretch/>
        </p:blipFill>
        <p:spPr bwMode="auto">
          <a:xfrm>
            <a:off x="4338505" y="1641261"/>
            <a:ext cx="4326626" cy="2965543"/>
          </a:xfrm>
          <a:prstGeom prst="rect">
            <a:avLst/>
          </a:prstGeom>
          <a:noFill/>
          <a:extLst>
            <a:ext uri="{909E8E84-426E-40DD-AFC4-6F175D3DCCD1}">
              <a14:hiddenFill xmlns:a14="http://schemas.microsoft.com/office/drawing/2010/main">
                <a:solidFill>
                  <a:srgbClr val="FFFFFF"/>
                </a:solidFill>
              </a14:hiddenFill>
            </a:ext>
          </a:extLst>
        </p:spPr>
      </p:pic>
      <p:sp>
        <p:nvSpPr>
          <p:cNvPr id="7" name="投影片編號版面配置區 4">
            <a:extLst>
              <a:ext uri="{FF2B5EF4-FFF2-40B4-BE49-F238E27FC236}">
                <a16:creationId xmlns:a16="http://schemas.microsoft.com/office/drawing/2014/main" id="{1116D745-8BE7-45C8-8EF3-5DDACDC6A89C}"/>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57</a:t>
            </a:fld>
            <a:endParaRPr lang="en-US" dirty="0"/>
          </a:p>
        </p:txBody>
      </p:sp>
    </p:spTree>
    <p:extLst>
      <p:ext uri="{BB962C8B-B14F-4D97-AF65-F5344CB8AC3E}">
        <p14:creationId xmlns:p14="http://schemas.microsoft.com/office/powerpoint/2010/main" val="39915950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E9D5150-0E71-46FB-A220-33FABA874579}"/>
              </a:ext>
            </a:extLst>
          </p:cNvPr>
          <p:cNvSpPr>
            <a:spLocks noGrp="1"/>
          </p:cNvSpPr>
          <p:nvPr>
            <p:ph type="title"/>
          </p:nvPr>
        </p:nvSpPr>
        <p:spPr/>
        <p:txBody>
          <a:bodyPr/>
          <a:lstStyle/>
          <a:p>
            <a:r>
              <a:rPr lang="en-US" altLang="zh-HK" sz="2400" dirty="0"/>
              <a:t>1.5 UI/UX Design Process</a:t>
            </a:r>
            <a:endParaRPr lang="zh-HK" altLang="en-US" dirty="0"/>
          </a:p>
        </p:txBody>
      </p:sp>
      <p:sp>
        <p:nvSpPr>
          <p:cNvPr id="6" name="文字版面配置區 5">
            <a:extLst>
              <a:ext uri="{FF2B5EF4-FFF2-40B4-BE49-F238E27FC236}">
                <a16:creationId xmlns:a16="http://schemas.microsoft.com/office/drawing/2014/main" id="{42007C7A-0C89-4CDE-B1F1-7FB5F7DE2CD9}"/>
              </a:ext>
            </a:extLst>
          </p:cNvPr>
          <p:cNvSpPr>
            <a:spLocks noGrp="1"/>
          </p:cNvSpPr>
          <p:nvPr>
            <p:ph type="body" sz="quarter" idx="15"/>
          </p:nvPr>
        </p:nvSpPr>
        <p:spPr/>
        <p:txBody>
          <a:bodyPr/>
          <a:lstStyle/>
          <a:p>
            <a:pPr marL="0" indent="0">
              <a:buNone/>
            </a:pPr>
            <a:r>
              <a:rPr lang="en-US" altLang="zh-HK" b="1" dirty="0"/>
              <a:t>UI Design: Typography example</a:t>
            </a:r>
          </a:p>
          <a:p>
            <a:endParaRPr lang="zh-HK" altLang="en-US" b="1" dirty="0"/>
          </a:p>
        </p:txBody>
      </p:sp>
      <p:sp>
        <p:nvSpPr>
          <p:cNvPr id="7" name="投影片編號版面配置區 4">
            <a:extLst>
              <a:ext uri="{FF2B5EF4-FFF2-40B4-BE49-F238E27FC236}">
                <a16:creationId xmlns:a16="http://schemas.microsoft.com/office/drawing/2014/main" id="{1116D745-8BE7-45C8-8EF3-5DDACDC6A89C}"/>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58</a:t>
            </a:fld>
            <a:endParaRPr lang="en-US" dirty="0"/>
          </a:p>
        </p:txBody>
      </p:sp>
      <p:pic>
        <p:nvPicPr>
          <p:cNvPr id="8" name="image8.png">
            <a:extLst>
              <a:ext uri="{FF2B5EF4-FFF2-40B4-BE49-F238E27FC236}">
                <a16:creationId xmlns:a16="http://schemas.microsoft.com/office/drawing/2014/main" id="{0998FB19-99E8-4CD2-955C-65FAED0EB725}"/>
              </a:ext>
            </a:extLst>
          </p:cNvPr>
          <p:cNvPicPr/>
          <p:nvPr/>
        </p:nvPicPr>
        <p:blipFill>
          <a:blip r:embed="rId2"/>
          <a:srcRect l="6927" t="7410" r="2369" b="17764"/>
          <a:stretch>
            <a:fillRect/>
          </a:stretch>
        </p:blipFill>
        <p:spPr>
          <a:xfrm>
            <a:off x="386701" y="2015039"/>
            <a:ext cx="4359680" cy="2246838"/>
          </a:xfrm>
          <a:prstGeom prst="rect">
            <a:avLst/>
          </a:prstGeom>
          <a:ln/>
        </p:spPr>
      </p:pic>
      <p:pic>
        <p:nvPicPr>
          <p:cNvPr id="9" name="image3.png">
            <a:extLst>
              <a:ext uri="{FF2B5EF4-FFF2-40B4-BE49-F238E27FC236}">
                <a16:creationId xmlns:a16="http://schemas.microsoft.com/office/drawing/2014/main" id="{4E60A738-0B37-445A-A0A7-1382966C308B}"/>
              </a:ext>
            </a:extLst>
          </p:cNvPr>
          <p:cNvPicPr/>
          <p:nvPr/>
        </p:nvPicPr>
        <p:blipFill>
          <a:blip r:embed="rId3"/>
          <a:srcRect/>
          <a:stretch>
            <a:fillRect/>
          </a:stretch>
        </p:blipFill>
        <p:spPr>
          <a:xfrm>
            <a:off x="4881269" y="2012812"/>
            <a:ext cx="3876030" cy="2252008"/>
          </a:xfrm>
          <a:prstGeom prst="rect">
            <a:avLst/>
          </a:prstGeom>
          <a:ln/>
        </p:spPr>
      </p:pic>
    </p:spTree>
    <p:extLst>
      <p:ext uri="{BB962C8B-B14F-4D97-AF65-F5344CB8AC3E}">
        <p14:creationId xmlns:p14="http://schemas.microsoft.com/office/powerpoint/2010/main" val="3315490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E9D5150-0E71-46FB-A220-33FABA874579}"/>
              </a:ext>
            </a:extLst>
          </p:cNvPr>
          <p:cNvSpPr>
            <a:spLocks noGrp="1"/>
          </p:cNvSpPr>
          <p:nvPr>
            <p:ph type="title"/>
          </p:nvPr>
        </p:nvSpPr>
        <p:spPr/>
        <p:txBody>
          <a:bodyPr/>
          <a:lstStyle/>
          <a:p>
            <a:r>
              <a:rPr lang="en-US" altLang="zh-HK" sz="2400" dirty="0"/>
              <a:t>1.5 UI/UX Design Process</a:t>
            </a:r>
            <a:endParaRPr lang="zh-HK" altLang="en-US" dirty="0"/>
          </a:p>
        </p:txBody>
      </p:sp>
      <p:sp>
        <p:nvSpPr>
          <p:cNvPr id="6" name="文字版面配置區 5">
            <a:extLst>
              <a:ext uri="{FF2B5EF4-FFF2-40B4-BE49-F238E27FC236}">
                <a16:creationId xmlns:a16="http://schemas.microsoft.com/office/drawing/2014/main" id="{42007C7A-0C89-4CDE-B1F1-7FB5F7DE2CD9}"/>
              </a:ext>
            </a:extLst>
          </p:cNvPr>
          <p:cNvSpPr>
            <a:spLocks noGrp="1"/>
          </p:cNvSpPr>
          <p:nvPr>
            <p:ph type="body" sz="quarter" idx="15"/>
          </p:nvPr>
        </p:nvSpPr>
        <p:spPr>
          <a:xfrm>
            <a:off x="627671" y="1365647"/>
            <a:ext cx="3542499" cy="3043329"/>
          </a:xfrm>
        </p:spPr>
        <p:txBody>
          <a:bodyPr/>
          <a:lstStyle/>
          <a:p>
            <a:pPr marL="0" indent="0">
              <a:buNone/>
            </a:pPr>
            <a:r>
              <a:rPr lang="en-US" altLang="zh-HK" b="1" dirty="0"/>
              <a:t>UX Design: Prototype</a:t>
            </a:r>
          </a:p>
          <a:p>
            <a:pPr marL="0" indent="0">
              <a:buNone/>
            </a:pPr>
            <a:r>
              <a:rPr lang="en-US" altLang="zh-HK" dirty="0"/>
              <a:t>Prototypes are a close replica of what the end result of a product will look like, usually without code. They incorporate most of the final UI design and interaction that the finished product will have.</a:t>
            </a:r>
            <a:endParaRPr lang="zh-HK" altLang="en-US" dirty="0"/>
          </a:p>
        </p:txBody>
      </p:sp>
      <p:sp>
        <p:nvSpPr>
          <p:cNvPr id="7" name="投影片編號版面配置區 4">
            <a:extLst>
              <a:ext uri="{FF2B5EF4-FFF2-40B4-BE49-F238E27FC236}">
                <a16:creationId xmlns:a16="http://schemas.microsoft.com/office/drawing/2014/main" id="{1116D745-8BE7-45C8-8EF3-5DDACDC6A89C}"/>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59</a:t>
            </a:fld>
            <a:endParaRPr lang="en-US" dirty="0"/>
          </a:p>
        </p:txBody>
      </p:sp>
      <p:pic>
        <p:nvPicPr>
          <p:cNvPr id="3" name="圖片 2">
            <a:extLst>
              <a:ext uri="{FF2B5EF4-FFF2-40B4-BE49-F238E27FC236}">
                <a16:creationId xmlns:a16="http://schemas.microsoft.com/office/drawing/2014/main" id="{F462B4B4-D48A-45C9-A026-6719E377A443}"/>
              </a:ext>
            </a:extLst>
          </p:cNvPr>
          <p:cNvPicPr>
            <a:picLocks noChangeAspect="1"/>
          </p:cNvPicPr>
          <p:nvPr/>
        </p:nvPicPr>
        <p:blipFill>
          <a:blip r:embed="rId2"/>
          <a:stretch>
            <a:fillRect/>
          </a:stretch>
        </p:blipFill>
        <p:spPr>
          <a:xfrm>
            <a:off x="4236615" y="1632899"/>
            <a:ext cx="4724364" cy="2660668"/>
          </a:xfrm>
          <a:prstGeom prst="rect">
            <a:avLst/>
          </a:prstGeom>
        </p:spPr>
      </p:pic>
    </p:spTree>
    <p:extLst>
      <p:ext uri="{BB962C8B-B14F-4D97-AF65-F5344CB8AC3E}">
        <p14:creationId xmlns:p14="http://schemas.microsoft.com/office/powerpoint/2010/main" val="33646129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2F4CEEC4-E18B-4434-B0E0-53004BFE2357}"/>
              </a:ext>
            </a:extLst>
          </p:cNvPr>
          <p:cNvPicPr>
            <a:picLocks noGrp="1" noChangeAspect="1"/>
          </p:cNvPicPr>
          <p:nvPr>
            <p:ph type="pic" sz="quarter" idx="14"/>
          </p:nvPr>
        </p:nvPicPr>
        <p:blipFill>
          <a:blip r:embed="rId2"/>
          <a:srcRect l="8431" r="8431"/>
          <a:stretch>
            <a:fillRect/>
          </a:stretch>
        </p:blipFill>
        <p:spPr>
          <a:xfrm>
            <a:off x="4344282" y="1686931"/>
            <a:ext cx="4171068" cy="2882687"/>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1.1 Definition of UI/UX Design</a:t>
            </a: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466895"/>
            <a:ext cx="3386515" cy="3043329"/>
          </a:xfrm>
        </p:spPr>
        <p:txBody>
          <a:bodyPr/>
          <a:lstStyle/>
          <a:p>
            <a:pPr marL="0" indent="0">
              <a:buNone/>
            </a:pPr>
            <a:r>
              <a:rPr lang="en-US" dirty="0"/>
              <a:t>What is UI Design?</a:t>
            </a:r>
          </a:p>
          <a:p>
            <a:r>
              <a:rPr lang="en-US" dirty="0"/>
              <a:t>UI: User Interface</a:t>
            </a:r>
          </a:p>
          <a:p>
            <a:r>
              <a:rPr lang="en-US" dirty="0"/>
              <a:t>Interaction between the user and a digital device or product</a:t>
            </a:r>
          </a:p>
          <a:p>
            <a:r>
              <a:rPr lang="en-US" dirty="0"/>
              <a:t>The way a person controls a software application</a:t>
            </a:r>
          </a:p>
          <a:p>
            <a:endParaRPr lang="en-US" dirty="0"/>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a:t>
            </a:fld>
            <a:endParaRPr lang="en-US" dirty="0"/>
          </a:p>
        </p:txBody>
      </p:sp>
      <p:sp>
        <p:nvSpPr>
          <p:cNvPr id="11" name="文字方塊 10">
            <a:extLst>
              <a:ext uri="{FF2B5EF4-FFF2-40B4-BE49-F238E27FC236}">
                <a16:creationId xmlns:a16="http://schemas.microsoft.com/office/drawing/2014/main" id="{BFECFEEE-6FD8-4C28-B010-186C6D1EEF93}"/>
              </a:ext>
            </a:extLst>
          </p:cNvPr>
          <p:cNvSpPr txBox="1"/>
          <p:nvPr/>
        </p:nvSpPr>
        <p:spPr>
          <a:xfrm>
            <a:off x="4512424" y="4569618"/>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hlinkClick r:id="rId3">
                  <a:extLst>
                    <a:ext uri="{A12FA001-AC4F-418D-AE19-62706E023703}">
                      <ahyp:hlinkClr xmlns:ahyp="http://schemas.microsoft.com/office/drawing/2018/hyperlinkcolor" val="tx"/>
                    </a:ext>
                  </a:extLst>
                </a:hlinkClick>
              </a:rPr>
              <a:t>Volunteer: UI/ UX Designer (Online Platform/ Mobile App) at </a:t>
            </a:r>
            <a:r>
              <a:rPr lang="en-US" altLang="zh-HK" sz="600" i="1" dirty="0" err="1">
                <a:solidFill>
                  <a:schemeClr val="bg1"/>
                </a:solidFill>
                <a:latin typeface="Rockwell" panose="02060603020205020403" pitchFamily="18" charset="0"/>
                <a:hlinkClick r:id="rId3">
                  <a:extLst>
                    <a:ext uri="{A12FA001-AC4F-418D-AE19-62706E023703}">
                      <ahyp:hlinkClr xmlns:ahyp="http://schemas.microsoft.com/office/drawing/2018/hyperlinkcolor" val="tx"/>
                    </a:ext>
                  </a:extLst>
                </a:hlinkClick>
              </a:rPr>
              <a:t>SENtoR</a:t>
            </a:r>
            <a:r>
              <a:rPr lang="en-US" altLang="zh-HK" sz="600" i="1" dirty="0">
                <a:solidFill>
                  <a:schemeClr val="bg1"/>
                </a:solidFill>
                <a:latin typeface="Rockwell" panose="02060603020205020403" pitchFamily="18" charset="0"/>
                <a:hlinkClick r:id="rId3">
                  <a:extLst>
                    <a:ext uri="{A12FA001-AC4F-418D-AE19-62706E023703}">
                      <ahyp:hlinkClr xmlns:ahyp="http://schemas.microsoft.com/office/drawing/2018/hyperlinkcolor" val="tx"/>
                    </a:ext>
                  </a:extLst>
                </a:hlinkClick>
              </a:rPr>
              <a:t> | Time Auction</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87904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A3BF075-12E2-486F-9283-947119594766}"/>
              </a:ext>
            </a:extLst>
          </p:cNvPr>
          <p:cNvSpPr>
            <a:spLocks noGrp="1"/>
          </p:cNvSpPr>
          <p:nvPr>
            <p:ph type="title"/>
          </p:nvPr>
        </p:nvSpPr>
        <p:spPr/>
        <p:txBody>
          <a:bodyPr/>
          <a:lstStyle/>
          <a:p>
            <a:r>
              <a:rPr lang="en-US" altLang="zh-HK" dirty="0"/>
              <a:t>1.5 UI/UX Design Process</a:t>
            </a:r>
            <a:endParaRPr lang="zh-HK" altLang="en-US" dirty="0"/>
          </a:p>
        </p:txBody>
      </p:sp>
      <p:sp>
        <p:nvSpPr>
          <p:cNvPr id="5" name="投影片編號版面配置區 4">
            <a:extLst>
              <a:ext uri="{FF2B5EF4-FFF2-40B4-BE49-F238E27FC236}">
                <a16:creationId xmlns:a16="http://schemas.microsoft.com/office/drawing/2014/main" id="{36BA9B6F-31EE-41C4-A02D-D536C0E85A43}"/>
              </a:ext>
            </a:extLst>
          </p:cNvPr>
          <p:cNvSpPr>
            <a:spLocks noGrp="1"/>
          </p:cNvSpPr>
          <p:nvPr>
            <p:ph type="sldNum" sz="quarter" idx="18"/>
          </p:nvPr>
        </p:nvSpPr>
        <p:spPr/>
        <p:txBody>
          <a:bodyPr/>
          <a:lstStyle/>
          <a:p>
            <a:fld id="{48F63A3B-78C7-47BE-AE5E-E10140E04643}" type="slidenum">
              <a:rPr lang="en-US" smtClean="0"/>
              <a:pPr/>
              <a:t>60</a:t>
            </a:fld>
            <a:endParaRPr lang="en-US" dirty="0"/>
          </a:p>
        </p:txBody>
      </p:sp>
      <p:grpSp>
        <p:nvGrpSpPr>
          <p:cNvPr id="6" name="Group 18">
            <a:extLst>
              <a:ext uri="{FF2B5EF4-FFF2-40B4-BE49-F238E27FC236}">
                <a16:creationId xmlns:a16="http://schemas.microsoft.com/office/drawing/2014/main" id="{5F2CDBBA-D3BB-4061-8DD9-B96170553199}"/>
              </a:ext>
            </a:extLst>
          </p:cNvPr>
          <p:cNvGrpSpPr/>
          <p:nvPr/>
        </p:nvGrpSpPr>
        <p:grpSpPr>
          <a:xfrm>
            <a:off x="684147" y="2173986"/>
            <a:ext cx="3408530" cy="1406859"/>
            <a:chOff x="1521372" y="1828800"/>
            <a:chExt cx="5194738" cy="2144110"/>
          </a:xfrm>
        </p:grpSpPr>
        <p:sp>
          <p:nvSpPr>
            <p:cNvPr id="7" name="Oval 19">
              <a:extLst>
                <a:ext uri="{FF2B5EF4-FFF2-40B4-BE49-F238E27FC236}">
                  <a16:creationId xmlns:a16="http://schemas.microsoft.com/office/drawing/2014/main" id="{6E82B2B5-1CC6-4F91-A5E1-CBB0DFF016E6}"/>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20">
              <a:extLst>
                <a:ext uri="{FF2B5EF4-FFF2-40B4-BE49-F238E27FC236}">
                  <a16:creationId xmlns:a16="http://schemas.microsoft.com/office/drawing/2014/main" id="{6D71C676-B77C-46D6-BAA0-4AD1B934A232}"/>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21">
            <a:extLst>
              <a:ext uri="{FF2B5EF4-FFF2-40B4-BE49-F238E27FC236}">
                <a16:creationId xmlns:a16="http://schemas.microsoft.com/office/drawing/2014/main" id="{8EE254B5-2A63-4422-A879-B9F636587312}"/>
              </a:ext>
            </a:extLst>
          </p:cNvPr>
          <p:cNvGrpSpPr/>
          <p:nvPr/>
        </p:nvGrpSpPr>
        <p:grpSpPr>
          <a:xfrm>
            <a:off x="4687489" y="2173986"/>
            <a:ext cx="3408530" cy="1406859"/>
            <a:chOff x="1521372" y="1828800"/>
            <a:chExt cx="5194738" cy="2144110"/>
          </a:xfrm>
        </p:grpSpPr>
        <p:sp>
          <p:nvSpPr>
            <p:cNvPr id="10" name="Oval 22">
              <a:extLst>
                <a:ext uri="{FF2B5EF4-FFF2-40B4-BE49-F238E27FC236}">
                  <a16:creationId xmlns:a16="http://schemas.microsoft.com/office/drawing/2014/main" id="{C53D6E09-41CE-4D67-8E58-9ADE16490F3A}"/>
                </a:ext>
              </a:extLst>
            </p:cNvPr>
            <p:cNvSpPr/>
            <p:nvPr/>
          </p:nvSpPr>
          <p:spPr>
            <a:xfrm>
              <a:off x="1521372"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23">
              <a:extLst>
                <a:ext uri="{FF2B5EF4-FFF2-40B4-BE49-F238E27FC236}">
                  <a16:creationId xmlns:a16="http://schemas.microsoft.com/office/drawing/2014/main" id="{09E7ED02-F8D2-43F1-B32B-DBAB946A865E}"/>
                </a:ext>
              </a:extLst>
            </p:cNvPr>
            <p:cNvSpPr/>
            <p:nvPr/>
          </p:nvSpPr>
          <p:spPr>
            <a:xfrm>
              <a:off x="4572000" y="1828800"/>
              <a:ext cx="2144110" cy="2144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24">
            <a:extLst>
              <a:ext uri="{FF2B5EF4-FFF2-40B4-BE49-F238E27FC236}">
                <a16:creationId xmlns:a16="http://schemas.microsoft.com/office/drawing/2014/main" id="{9D4D37BD-D004-46F3-A6FD-5A951B2E63C4}"/>
              </a:ext>
            </a:extLst>
          </p:cNvPr>
          <p:cNvSpPr txBox="1"/>
          <p:nvPr/>
        </p:nvSpPr>
        <p:spPr>
          <a:xfrm>
            <a:off x="862165" y="2657668"/>
            <a:ext cx="1050821" cy="457199"/>
          </a:xfrm>
          <a:prstGeom prst="rect">
            <a:avLst/>
          </a:prstGeom>
        </p:spPr>
        <p:txBody>
          <a:bodyPr wrap="none" rtlCol="0" anchor="t">
            <a:normAutofit/>
          </a:bodyPr>
          <a:lstStyle/>
          <a:p>
            <a:pPr algn="ctr"/>
            <a:r>
              <a:rPr lang="en-US" sz="2000" dirty="0">
                <a:solidFill>
                  <a:schemeClr val="accent2"/>
                </a:solidFill>
              </a:rPr>
              <a:t>Research</a:t>
            </a:r>
          </a:p>
        </p:txBody>
      </p:sp>
      <p:sp>
        <p:nvSpPr>
          <p:cNvPr id="13" name="TextBox 25">
            <a:extLst>
              <a:ext uri="{FF2B5EF4-FFF2-40B4-BE49-F238E27FC236}">
                <a16:creationId xmlns:a16="http://schemas.microsoft.com/office/drawing/2014/main" id="{BCD044C7-61B9-4301-B64D-2DE1DCB0E3A6}"/>
              </a:ext>
            </a:extLst>
          </p:cNvPr>
          <p:cNvSpPr txBox="1"/>
          <p:nvPr/>
        </p:nvSpPr>
        <p:spPr>
          <a:xfrm>
            <a:off x="2863836" y="2665041"/>
            <a:ext cx="1050821" cy="457199"/>
          </a:xfrm>
          <a:prstGeom prst="rect">
            <a:avLst/>
          </a:prstGeom>
        </p:spPr>
        <p:txBody>
          <a:bodyPr wrap="none" rtlCol="0" anchor="t">
            <a:normAutofit/>
          </a:bodyPr>
          <a:lstStyle/>
          <a:p>
            <a:pPr algn="ctr"/>
            <a:r>
              <a:rPr lang="en-US" sz="2000" dirty="0">
                <a:solidFill>
                  <a:schemeClr val="accent2"/>
                </a:solidFill>
              </a:rPr>
              <a:t>Analysis</a:t>
            </a:r>
          </a:p>
        </p:txBody>
      </p:sp>
      <p:sp>
        <p:nvSpPr>
          <p:cNvPr id="14" name="TextBox 26">
            <a:extLst>
              <a:ext uri="{FF2B5EF4-FFF2-40B4-BE49-F238E27FC236}">
                <a16:creationId xmlns:a16="http://schemas.microsoft.com/office/drawing/2014/main" id="{D234E783-EFFE-4A92-B918-D71FC11DAA04}"/>
              </a:ext>
            </a:extLst>
          </p:cNvPr>
          <p:cNvSpPr txBox="1"/>
          <p:nvPr/>
        </p:nvSpPr>
        <p:spPr>
          <a:xfrm>
            <a:off x="4881893" y="2665041"/>
            <a:ext cx="1050821" cy="457199"/>
          </a:xfrm>
          <a:prstGeom prst="rect">
            <a:avLst/>
          </a:prstGeom>
        </p:spPr>
        <p:txBody>
          <a:bodyPr wrap="none" rtlCol="0" anchor="t">
            <a:normAutofit/>
          </a:bodyPr>
          <a:lstStyle/>
          <a:p>
            <a:pPr algn="ctr"/>
            <a:r>
              <a:rPr lang="en-US" sz="2000" dirty="0">
                <a:solidFill>
                  <a:schemeClr val="accent2"/>
                </a:solidFill>
              </a:rPr>
              <a:t>Design</a:t>
            </a:r>
          </a:p>
        </p:txBody>
      </p:sp>
      <p:sp>
        <p:nvSpPr>
          <p:cNvPr id="15" name="TextBox 27">
            <a:extLst>
              <a:ext uri="{FF2B5EF4-FFF2-40B4-BE49-F238E27FC236}">
                <a16:creationId xmlns:a16="http://schemas.microsoft.com/office/drawing/2014/main" id="{48EE538E-DA3D-4B0E-BD53-674443182A01}"/>
              </a:ext>
            </a:extLst>
          </p:cNvPr>
          <p:cNvSpPr txBox="1"/>
          <p:nvPr/>
        </p:nvSpPr>
        <p:spPr>
          <a:xfrm>
            <a:off x="6867178" y="2675374"/>
            <a:ext cx="1050821" cy="457199"/>
          </a:xfrm>
          <a:prstGeom prst="rect">
            <a:avLst/>
          </a:prstGeom>
        </p:spPr>
        <p:txBody>
          <a:bodyPr wrap="none" rtlCol="0" anchor="t">
            <a:normAutofit/>
          </a:bodyPr>
          <a:lstStyle/>
          <a:p>
            <a:pPr algn="ctr"/>
            <a:r>
              <a:rPr lang="en-US" sz="2000" dirty="0">
                <a:solidFill>
                  <a:schemeClr val="bg1"/>
                </a:solidFill>
              </a:rPr>
              <a:t>Evaluation</a:t>
            </a:r>
          </a:p>
        </p:txBody>
      </p:sp>
    </p:spTree>
    <p:extLst>
      <p:ext uri="{BB962C8B-B14F-4D97-AF65-F5344CB8AC3E}">
        <p14:creationId xmlns:p14="http://schemas.microsoft.com/office/powerpoint/2010/main" val="42608180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26DB8E7-6046-479D-B5A6-B5BB467A4F81}"/>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CB8C2917-81CF-4B6B-8BB9-43C33C642962}"/>
              </a:ext>
            </a:extLst>
          </p:cNvPr>
          <p:cNvSpPr>
            <a:spLocks noGrp="1"/>
          </p:cNvSpPr>
          <p:nvPr>
            <p:ph type="body" sz="quarter" idx="15"/>
          </p:nvPr>
        </p:nvSpPr>
        <p:spPr>
          <a:xfrm>
            <a:off x="627671" y="1365647"/>
            <a:ext cx="4982126" cy="3548066"/>
          </a:xfrm>
        </p:spPr>
        <p:txBody>
          <a:bodyPr>
            <a:normAutofit/>
          </a:bodyPr>
          <a:lstStyle/>
          <a:p>
            <a:pPr marL="0" indent="0">
              <a:buNone/>
            </a:pPr>
            <a:r>
              <a:rPr lang="en-US" altLang="zh-HK" b="1" dirty="0"/>
              <a:t>Evaluation: Feedbacks</a:t>
            </a:r>
          </a:p>
          <a:p>
            <a:r>
              <a:rPr lang="en-US" altLang="zh-HK" dirty="0"/>
              <a:t>Set a procedure and clear expectations</a:t>
            </a:r>
          </a:p>
          <a:p>
            <a:r>
              <a:rPr lang="en-US" altLang="zh-HK" dirty="0"/>
              <a:t>Start early and ask questions</a:t>
            </a:r>
          </a:p>
          <a:p>
            <a:r>
              <a:rPr lang="en-US" altLang="zh-HK" dirty="0"/>
              <a:t>Be open-minded and don’t take it as personal issue</a:t>
            </a:r>
          </a:p>
          <a:p>
            <a:r>
              <a:rPr lang="en-US" altLang="zh-HK" dirty="0"/>
              <a:t>Clarify and discover the cause root </a:t>
            </a:r>
          </a:p>
          <a:p>
            <a:r>
              <a:rPr lang="en-US" altLang="zh-HK" dirty="0"/>
              <a:t>Show better solutions and understand how to justify them</a:t>
            </a:r>
          </a:p>
          <a:p>
            <a:r>
              <a:rPr lang="en-US" altLang="zh-HK" dirty="0"/>
              <a:t>Take praise and accept feedbacks</a:t>
            </a:r>
          </a:p>
          <a:p>
            <a:pPr marL="0" indent="0">
              <a:buNone/>
            </a:pPr>
            <a:endParaRPr lang="zh-HK" altLang="en-US" b="1" dirty="0"/>
          </a:p>
        </p:txBody>
      </p:sp>
      <p:sp>
        <p:nvSpPr>
          <p:cNvPr id="5" name="投影片編號版面配置區 4">
            <a:extLst>
              <a:ext uri="{FF2B5EF4-FFF2-40B4-BE49-F238E27FC236}">
                <a16:creationId xmlns:a16="http://schemas.microsoft.com/office/drawing/2014/main" id="{6D262FEA-E15C-4060-BAED-9C33F00760C2}"/>
              </a:ext>
            </a:extLst>
          </p:cNvPr>
          <p:cNvSpPr>
            <a:spLocks noGrp="1"/>
          </p:cNvSpPr>
          <p:nvPr>
            <p:ph type="sldNum" sz="quarter" idx="18"/>
          </p:nvPr>
        </p:nvSpPr>
        <p:spPr/>
        <p:txBody>
          <a:bodyPr/>
          <a:lstStyle/>
          <a:p>
            <a:fld id="{48F63A3B-78C7-47BE-AE5E-E10140E04643}" type="slidenum">
              <a:rPr lang="en-US" smtClean="0"/>
              <a:pPr/>
              <a:t>61</a:t>
            </a:fld>
            <a:endParaRPr lang="en-US" dirty="0"/>
          </a:p>
        </p:txBody>
      </p:sp>
    </p:spTree>
    <p:extLst>
      <p:ext uri="{BB962C8B-B14F-4D97-AF65-F5344CB8AC3E}">
        <p14:creationId xmlns:p14="http://schemas.microsoft.com/office/powerpoint/2010/main" val="2142398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26DB8E7-6046-479D-B5A6-B5BB467A4F81}"/>
              </a:ext>
            </a:extLst>
          </p:cNvPr>
          <p:cNvSpPr>
            <a:spLocks noGrp="1"/>
          </p:cNvSpPr>
          <p:nvPr>
            <p:ph type="title"/>
          </p:nvPr>
        </p:nvSpPr>
        <p:spPr/>
        <p:txBody>
          <a:bodyPr/>
          <a:lstStyle/>
          <a:p>
            <a:r>
              <a:rPr lang="en-US" altLang="zh-HK" dirty="0"/>
              <a:t>1.5 UI/UX Design Process</a:t>
            </a:r>
            <a:endParaRPr lang="zh-HK" altLang="en-US" dirty="0"/>
          </a:p>
        </p:txBody>
      </p:sp>
      <p:sp>
        <p:nvSpPr>
          <p:cNvPr id="4" name="文字版面配置區 3">
            <a:extLst>
              <a:ext uri="{FF2B5EF4-FFF2-40B4-BE49-F238E27FC236}">
                <a16:creationId xmlns:a16="http://schemas.microsoft.com/office/drawing/2014/main" id="{CB8C2917-81CF-4B6B-8BB9-43C33C642962}"/>
              </a:ext>
            </a:extLst>
          </p:cNvPr>
          <p:cNvSpPr>
            <a:spLocks noGrp="1"/>
          </p:cNvSpPr>
          <p:nvPr>
            <p:ph type="body" sz="quarter" idx="15"/>
          </p:nvPr>
        </p:nvSpPr>
        <p:spPr>
          <a:xfrm>
            <a:off x="627671" y="1365647"/>
            <a:ext cx="4982126" cy="3548066"/>
          </a:xfrm>
        </p:spPr>
        <p:txBody>
          <a:bodyPr>
            <a:normAutofit/>
          </a:bodyPr>
          <a:lstStyle/>
          <a:p>
            <a:pPr marL="0" indent="0">
              <a:buNone/>
            </a:pPr>
            <a:r>
              <a:rPr lang="en-US" altLang="zh-HK" b="1" dirty="0"/>
              <a:t>Evaluation: Feedbacks</a:t>
            </a:r>
          </a:p>
          <a:p>
            <a:r>
              <a:rPr lang="en-US" altLang="zh-HK" dirty="0"/>
              <a:t>Identify feedback loops of the product </a:t>
            </a:r>
          </a:p>
          <a:p>
            <a:r>
              <a:rPr lang="en-US" altLang="zh-HK" dirty="0"/>
              <a:t>Understand the components of the loops </a:t>
            </a:r>
          </a:p>
          <a:p>
            <a:r>
              <a:rPr lang="en-US" altLang="zh-HK" dirty="0"/>
              <a:t>Speed</a:t>
            </a:r>
          </a:p>
          <a:p>
            <a:r>
              <a:rPr lang="en-US" altLang="zh-HK" dirty="0"/>
              <a:t>Measurability</a:t>
            </a:r>
          </a:p>
          <a:p>
            <a:r>
              <a:rPr lang="en-US" altLang="zh-HK" dirty="0"/>
              <a:t>Context</a:t>
            </a:r>
          </a:p>
          <a:p>
            <a:r>
              <a:rPr lang="en-US" altLang="zh-HK" dirty="0"/>
              <a:t>Connection to motivations</a:t>
            </a:r>
          </a:p>
          <a:p>
            <a:pPr marL="0" indent="0">
              <a:buNone/>
            </a:pPr>
            <a:endParaRPr lang="zh-HK" altLang="en-US" b="1" dirty="0"/>
          </a:p>
        </p:txBody>
      </p:sp>
      <p:sp>
        <p:nvSpPr>
          <p:cNvPr id="5" name="投影片編號版面配置區 4">
            <a:extLst>
              <a:ext uri="{FF2B5EF4-FFF2-40B4-BE49-F238E27FC236}">
                <a16:creationId xmlns:a16="http://schemas.microsoft.com/office/drawing/2014/main" id="{6D262FEA-E15C-4060-BAED-9C33F00760C2}"/>
              </a:ext>
            </a:extLst>
          </p:cNvPr>
          <p:cNvSpPr>
            <a:spLocks noGrp="1"/>
          </p:cNvSpPr>
          <p:nvPr>
            <p:ph type="sldNum" sz="quarter" idx="18"/>
          </p:nvPr>
        </p:nvSpPr>
        <p:spPr/>
        <p:txBody>
          <a:bodyPr/>
          <a:lstStyle/>
          <a:p>
            <a:fld id="{48F63A3B-78C7-47BE-AE5E-E10140E04643}" type="slidenum">
              <a:rPr lang="en-US" smtClean="0"/>
              <a:pPr/>
              <a:t>62</a:t>
            </a:fld>
            <a:endParaRPr lang="en-US" dirty="0"/>
          </a:p>
        </p:txBody>
      </p:sp>
    </p:spTree>
    <p:extLst>
      <p:ext uri="{BB962C8B-B14F-4D97-AF65-F5344CB8AC3E}">
        <p14:creationId xmlns:p14="http://schemas.microsoft.com/office/powerpoint/2010/main" val="1833062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F6AC10-D0C4-4D4E-9DD7-5A7E03EBEAAA}"/>
              </a:ext>
            </a:extLst>
          </p:cNvPr>
          <p:cNvSpPr>
            <a:spLocks noGrp="1"/>
          </p:cNvSpPr>
          <p:nvPr>
            <p:ph type="title"/>
          </p:nvPr>
        </p:nvSpPr>
        <p:spPr/>
        <p:txBody>
          <a:bodyPr/>
          <a:lstStyle/>
          <a:p>
            <a:r>
              <a:rPr lang="en-US" altLang="zh-HK" sz="3000" dirty="0"/>
              <a:t>Class Exercise</a:t>
            </a:r>
            <a:endParaRPr lang="zh-HK" altLang="en-US" sz="3000" dirty="0"/>
          </a:p>
        </p:txBody>
      </p:sp>
      <p:sp>
        <p:nvSpPr>
          <p:cNvPr id="3" name="文字版面配置區 2">
            <a:extLst>
              <a:ext uri="{FF2B5EF4-FFF2-40B4-BE49-F238E27FC236}">
                <a16:creationId xmlns:a16="http://schemas.microsoft.com/office/drawing/2014/main" id="{3011BDEA-5D52-476E-838D-3B22E7DD3335}"/>
              </a:ext>
            </a:extLst>
          </p:cNvPr>
          <p:cNvSpPr>
            <a:spLocks noGrp="1"/>
          </p:cNvSpPr>
          <p:nvPr>
            <p:ph type="body" sz="quarter" idx="10"/>
          </p:nvPr>
        </p:nvSpPr>
        <p:spPr/>
        <p:txBody>
          <a:bodyPr/>
          <a:lstStyle/>
          <a:p>
            <a:pPr marL="0" indent="0">
              <a:buNone/>
            </a:pPr>
            <a:r>
              <a:rPr lang="en-US" altLang="zh-HK" dirty="0"/>
              <a:t>1.6</a:t>
            </a:r>
            <a:endParaRPr lang="zh-HK" altLang="en-US" dirty="0"/>
          </a:p>
        </p:txBody>
      </p:sp>
    </p:spTree>
    <p:extLst>
      <p:ext uri="{BB962C8B-B14F-4D97-AF65-F5344CB8AC3E}">
        <p14:creationId xmlns:p14="http://schemas.microsoft.com/office/powerpoint/2010/main" val="3833656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CF207E8-A1BC-4221-BF05-35A9F7CF3491}"/>
              </a:ext>
            </a:extLst>
          </p:cNvPr>
          <p:cNvSpPr>
            <a:spLocks noGrp="1"/>
          </p:cNvSpPr>
          <p:nvPr>
            <p:ph type="title"/>
          </p:nvPr>
        </p:nvSpPr>
        <p:spPr/>
        <p:txBody>
          <a:bodyPr/>
          <a:lstStyle/>
          <a:p>
            <a:r>
              <a:rPr lang="en-US" altLang="zh-HK" dirty="0"/>
              <a:t>1.6 </a:t>
            </a:r>
            <a:r>
              <a:rPr lang="en-US" altLang="zh-HK" sz="2400" dirty="0"/>
              <a:t>Class Exercise</a:t>
            </a:r>
            <a:endParaRPr lang="zh-HK" altLang="en-US" dirty="0"/>
          </a:p>
        </p:txBody>
      </p:sp>
      <p:sp>
        <p:nvSpPr>
          <p:cNvPr id="6" name="文字版面配置區 5">
            <a:extLst>
              <a:ext uri="{FF2B5EF4-FFF2-40B4-BE49-F238E27FC236}">
                <a16:creationId xmlns:a16="http://schemas.microsoft.com/office/drawing/2014/main" id="{36472DE4-499B-441E-A741-FDE56BC47B97}"/>
              </a:ext>
            </a:extLst>
          </p:cNvPr>
          <p:cNvSpPr>
            <a:spLocks noGrp="1"/>
          </p:cNvSpPr>
          <p:nvPr>
            <p:ph type="body" sz="quarter" idx="15"/>
          </p:nvPr>
        </p:nvSpPr>
        <p:spPr>
          <a:xfrm>
            <a:off x="627671" y="1365647"/>
            <a:ext cx="5228919" cy="3043329"/>
          </a:xfrm>
        </p:spPr>
        <p:txBody>
          <a:bodyPr/>
          <a:lstStyle/>
          <a:p>
            <a:r>
              <a:rPr lang="en-US" altLang="zh-HK" dirty="0"/>
              <a:t>Solution: Now you are a UX designer, now you have designed a shopping app product, try to use the 5w1h method to think about the User, market, and Persona of your product. </a:t>
            </a:r>
          </a:p>
          <a:p>
            <a:endParaRPr lang="en-US" altLang="zh-HK" dirty="0"/>
          </a:p>
          <a:p>
            <a:r>
              <a:rPr lang="en-US" altLang="zh-HK" dirty="0"/>
              <a:t>Min: 30mins</a:t>
            </a:r>
            <a:endParaRPr lang="zh-HK" altLang="en-US" dirty="0"/>
          </a:p>
        </p:txBody>
      </p:sp>
    </p:spTree>
    <p:extLst>
      <p:ext uri="{BB962C8B-B14F-4D97-AF65-F5344CB8AC3E}">
        <p14:creationId xmlns:p14="http://schemas.microsoft.com/office/powerpoint/2010/main" val="29377034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a:xfrm>
            <a:off x="1915023" y="2263893"/>
            <a:ext cx="5251467" cy="960718"/>
          </a:xfrm>
        </p:spPr>
        <p:txBody>
          <a:bodyPr>
            <a:normAutofit/>
          </a:bodyPr>
          <a:lstStyle/>
          <a:p>
            <a:r>
              <a:rPr lang="en-US" altLang="zh-HK" sz="3000" dirty="0"/>
              <a:t>Free UI/UX Design Resources</a:t>
            </a:r>
            <a:endParaRPr lang="zh-HK" altLang="en-US" sz="3000"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0"/>
          </p:nvPr>
        </p:nvSpPr>
        <p:spPr/>
        <p:txBody>
          <a:bodyPr/>
          <a:lstStyle/>
          <a:p>
            <a:pPr marL="0" indent="0">
              <a:buNone/>
            </a:pPr>
            <a:r>
              <a:rPr lang="en-US" altLang="zh-HK" dirty="0"/>
              <a:t>1.7</a:t>
            </a:r>
            <a:endParaRPr lang="zh-HK" altLang="en-US" dirty="0"/>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65</a:t>
            </a:fld>
            <a:endParaRPr lang="en-US" dirty="0"/>
          </a:p>
        </p:txBody>
      </p:sp>
    </p:spTree>
    <p:extLst>
      <p:ext uri="{BB962C8B-B14F-4D97-AF65-F5344CB8AC3E}">
        <p14:creationId xmlns:p14="http://schemas.microsoft.com/office/powerpoint/2010/main" val="42146329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dirty="0"/>
              <a:t>1.7 </a:t>
            </a:r>
            <a:r>
              <a:rPr lang="en-US" altLang="zh-HK" sz="2400" dirty="0"/>
              <a:t>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lstStyle/>
          <a:p>
            <a:pPr marL="0" indent="0">
              <a:buNone/>
            </a:pPr>
            <a:r>
              <a:rPr lang="en-US" altLang="zh-HK" dirty="0">
                <a:hlinkClick r:id="rId2"/>
              </a:rPr>
              <a:t>https://fonts.google.com/icons?selected=Material+Icons</a:t>
            </a:r>
            <a:endParaRPr lang="en-US" altLang="zh-HK" dirty="0"/>
          </a:p>
          <a:p>
            <a:pPr marL="0" indent="0">
              <a:buNone/>
            </a:pPr>
            <a:r>
              <a:rPr lang="en-US" altLang="zh-HK" dirty="0"/>
              <a:t>Material Icons are available in five styles and a range of downloadable sizes and densities. You can download for using UI/UX design material.</a:t>
            </a:r>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66</a:t>
            </a:fld>
            <a:endParaRPr lang="en-US" dirty="0"/>
          </a:p>
        </p:txBody>
      </p:sp>
      <p:pic>
        <p:nvPicPr>
          <p:cNvPr id="10" name="圖片 9">
            <a:extLst>
              <a:ext uri="{FF2B5EF4-FFF2-40B4-BE49-F238E27FC236}">
                <a16:creationId xmlns:a16="http://schemas.microsoft.com/office/drawing/2014/main" id="{7CC8C4CA-A5E1-4A84-9104-724429959D40}"/>
              </a:ext>
            </a:extLst>
          </p:cNvPr>
          <p:cNvPicPr>
            <a:picLocks noChangeAspect="1"/>
          </p:cNvPicPr>
          <p:nvPr/>
        </p:nvPicPr>
        <p:blipFill>
          <a:blip r:embed="rId3"/>
          <a:stretch>
            <a:fillRect/>
          </a:stretch>
        </p:blipFill>
        <p:spPr>
          <a:xfrm>
            <a:off x="4160876" y="1477332"/>
            <a:ext cx="4594147" cy="3289931"/>
          </a:xfrm>
          <a:prstGeom prst="rect">
            <a:avLst/>
          </a:prstGeom>
        </p:spPr>
      </p:pic>
    </p:spTree>
    <p:extLst>
      <p:ext uri="{BB962C8B-B14F-4D97-AF65-F5344CB8AC3E}">
        <p14:creationId xmlns:p14="http://schemas.microsoft.com/office/powerpoint/2010/main" val="2534888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Autofit/>
          </a:bodyPr>
          <a:lstStyle/>
          <a:p>
            <a:r>
              <a:rPr lang="en-US" altLang="zh-HK" sz="2200" dirty="0"/>
              <a:t>1.7 Free UI/UX Design Resources</a:t>
            </a:r>
            <a:endParaRPr lang="zh-HK" altLang="en-US" sz="2200"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lstStyle/>
          <a:p>
            <a:pPr marL="0" indent="0">
              <a:buNone/>
            </a:pPr>
            <a:r>
              <a:rPr lang="en-US" altLang="zh-HK" dirty="0">
                <a:hlinkClick r:id="rId2"/>
              </a:rPr>
              <a:t>https://www.freepik.com/</a:t>
            </a:r>
            <a:endParaRPr lang="en-US" altLang="zh-HK" dirty="0"/>
          </a:p>
          <a:p>
            <a:pPr marL="0" indent="0">
              <a:buNone/>
            </a:pPr>
            <a:r>
              <a:rPr lang="en-US" altLang="zh-HK" dirty="0" err="1"/>
              <a:t>Freepik</a:t>
            </a:r>
            <a:r>
              <a:rPr lang="en-US" altLang="zh-HK" dirty="0"/>
              <a:t> is a large material website, there are paid and free materials, Ability to search for the content you want to use, but only if you use the content to indicate the web source of the site </a:t>
            </a:r>
            <a:endParaRPr lang="zh-HK" altLang="en-US" dirty="0"/>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67</a:t>
            </a:fld>
            <a:endParaRPr lang="en-US" dirty="0"/>
          </a:p>
        </p:txBody>
      </p:sp>
      <p:pic>
        <p:nvPicPr>
          <p:cNvPr id="4" name="圖片 3">
            <a:extLst>
              <a:ext uri="{FF2B5EF4-FFF2-40B4-BE49-F238E27FC236}">
                <a16:creationId xmlns:a16="http://schemas.microsoft.com/office/drawing/2014/main" id="{2A1CDE9B-3B88-47B6-8392-1535BBF53452}"/>
              </a:ext>
            </a:extLst>
          </p:cNvPr>
          <p:cNvPicPr>
            <a:picLocks noChangeAspect="1"/>
          </p:cNvPicPr>
          <p:nvPr/>
        </p:nvPicPr>
        <p:blipFill>
          <a:blip r:embed="rId3"/>
          <a:stretch>
            <a:fillRect/>
          </a:stretch>
        </p:blipFill>
        <p:spPr>
          <a:xfrm>
            <a:off x="4147676" y="1920628"/>
            <a:ext cx="4723791" cy="2375448"/>
          </a:xfrm>
          <a:prstGeom prst="rect">
            <a:avLst/>
          </a:prstGeom>
        </p:spPr>
      </p:pic>
    </p:spTree>
    <p:extLst>
      <p:ext uri="{BB962C8B-B14F-4D97-AF65-F5344CB8AC3E}">
        <p14:creationId xmlns:p14="http://schemas.microsoft.com/office/powerpoint/2010/main" val="2119527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sz="2400" dirty="0"/>
              <a:t>1.7 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lstStyle/>
          <a:p>
            <a:pPr marL="0" indent="0">
              <a:buNone/>
            </a:pPr>
            <a:r>
              <a:rPr lang="en-US" altLang="zh-HK" dirty="0">
                <a:hlinkClick r:id="rId2"/>
              </a:rPr>
              <a:t>https://www.flaticon.com/</a:t>
            </a:r>
            <a:endParaRPr lang="en-US" altLang="zh-HK" dirty="0"/>
          </a:p>
          <a:p>
            <a:pPr marL="0" indent="0">
              <a:buNone/>
            </a:pPr>
            <a:r>
              <a:rPr lang="en-US" altLang="zh-HK" dirty="0"/>
              <a:t>Flaticon is the largest database of free customizable icons and stickers in the world. Flaticon has more than a million icons and stickers in all formats, for all kinds of projects: presentations, apps, websites, catalogs, infographics, etc.</a:t>
            </a:r>
          </a:p>
          <a:p>
            <a:pPr marL="0" indent="0">
              <a:buNone/>
            </a:pPr>
            <a:endParaRPr lang="en-US" altLang="zh-HK" dirty="0"/>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68</a:t>
            </a:fld>
            <a:endParaRPr lang="en-US" dirty="0"/>
          </a:p>
        </p:txBody>
      </p:sp>
      <p:pic>
        <p:nvPicPr>
          <p:cNvPr id="3" name="圖片 2">
            <a:extLst>
              <a:ext uri="{FF2B5EF4-FFF2-40B4-BE49-F238E27FC236}">
                <a16:creationId xmlns:a16="http://schemas.microsoft.com/office/drawing/2014/main" id="{720E4719-C15B-4105-A2CB-6EADA1DC37C0}"/>
              </a:ext>
            </a:extLst>
          </p:cNvPr>
          <p:cNvPicPr>
            <a:picLocks noChangeAspect="1"/>
          </p:cNvPicPr>
          <p:nvPr/>
        </p:nvPicPr>
        <p:blipFill>
          <a:blip r:embed="rId3"/>
          <a:stretch>
            <a:fillRect/>
          </a:stretch>
        </p:blipFill>
        <p:spPr>
          <a:xfrm>
            <a:off x="4270916" y="1929838"/>
            <a:ext cx="4710410" cy="2262479"/>
          </a:xfrm>
          <a:prstGeom prst="rect">
            <a:avLst/>
          </a:prstGeom>
        </p:spPr>
      </p:pic>
    </p:spTree>
    <p:extLst>
      <p:ext uri="{BB962C8B-B14F-4D97-AF65-F5344CB8AC3E}">
        <p14:creationId xmlns:p14="http://schemas.microsoft.com/office/powerpoint/2010/main" val="17931071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sz="2400" dirty="0"/>
              <a:t>1.7 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lstStyle/>
          <a:p>
            <a:pPr marL="0" indent="0">
              <a:buNone/>
            </a:pPr>
            <a:r>
              <a:rPr lang="en-US" altLang="zh-HK" dirty="0">
                <a:hlinkClick r:id="rId2"/>
              </a:rPr>
              <a:t>https://www.pexels.com/zh-tw/</a:t>
            </a:r>
            <a:endParaRPr lang="en-US" altLang="zh-HK" dirty="0"/>
          </a:p>
          <a:p>
            <a:pPr marL="0" indent="0">
              <a:buNone/>
            </a:pPr>
            <a:r>
              <a:rPr lang="en-US" altLang="zh-HK" dirty="0" err="1"/>
              <a:t>Pexels</a:t>
            </a:r>
            <a:r>
              <a:rPr lang="en-US" altLang="zh-HK" dirty="0"/>
              <a:t> is a large site for free stock images, and you can use any image without citing the source of the image.</a:t>
            </a:r>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69</a:t>
            </a:fld>
            <a:endParaRPr lang="en-US" dirty="0"/>
          </a:p>
        </p:txBody>
      </p:sp>
      <p:pic>
        <p:nvPicPr>
          <p:cNvPr id="4" name="圖片 3">
            <a:extLst>
              <a:ext uri="{FF2B5EF4-FFF2-40B4-BE49-F238E27FC236}">
                <a16:creationId xmlns:a16="http://schemas.microsoft.com/office/drawing/2014/main" id="{2A33123F-D0E3-4A5F-862D-B48615E32423}"/>
              </a:ext>
            </a:extLst>
          </p:cNvPr>
          <p:cNvPicPr>
            <a:picLocks noChangeAspect="1"/>
          </p:cNvPicPr>
          <p:nvPr/>
        </p:nvPicPr>
        <p:blipFill>
          <a:blip r:embed="rId3"/>
          <a:stretch>
            <a:fillRect/>
          </a:stretch>
        </p:blipFill>
        <p:spPr>
          <a:xfrm>
            <a:off x="4269331" y="1790602"/>
            <a:ext cx="4557876" cy="2292633"/>
          </a:xfrm>
          <a:prstGeom prst="rect">
            <a:avLst/>
          </a:prstGeom>
        </p:spPr>
      </p:pic>
    </p:spTree>
    <p:extLst>
      <p:ext uri="{BB962C8B-B14F-4D97-AF65-F5344CB8AC3E}">
        <p14:creationId xmlns:p14="http://schemas.microsoft.com/office/powerpoint/2010/main" val="26389146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1.1 Definition of UI/UX Design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05523" y="1489044"/>
            <a:ext cx="3386515" cy="3043329"/>
          </a:xfrm>
        </p:spPr>
        <p:txBody>
          <a:bodyPr/>
          <a:lstStyle/>
          <a:p>
            <a:pPr marL="0" indent="0">
              <a:buNone/>
            </a:pPr>
            <a:r>
              <a:rPr lang="en-US" altLang="zh-HK" dirty="0"/>
              <a:t>What is UX Design?</a:t>
            </a:r>
          </a:p>
          <a:p>
            <a:r>
              <a:rPr lang="en-US" altLang="zh-HK" dirty="0"/>
              <a:t>UX = User Experience</a:t>
            </a:r>
          </a:p>
          <a:p>
            <a:r>
              <a:rPr lang="en-US" altLang="zh-HK" dirty="0"/>
              <a:t>Interactions</a:t>
            </a:r>
            <a:r>
              <a:rPr lang="en-US" altLang="zh-HK" b="1" dirty="0"/>
              <a:t> </a:t>
            </a:r>
            <a:r>
              <a:rPr lang="en-US" altLang="zh-HK" dirty="0"/>
              <a:t>between a potential or active customer and a company</a:t>
            </a:r>
          </a:p>
          <a:p>
            <a:r>
              <a:rPr lang="en-US" altLang="zh-HK" dirty="0"/>
              <a:t>Overall feel of the experience</a:t>
            </a:r>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a:t>
            </a:fld>
            <a:endParaRPr lang="en-US" dirty="0"/>
          </a:p>
        </p:txBody>
      </p:sp>
      <p:pic>
        <p:nvPicPr>
          <p:cNvPr id="8" name="圖片版面配置區 6">
            <a:extLst>
              <a:ext uri="{FF2B5EF4-FFF2-40B4-BE49-F238E27FC236}">
                <a16:creationId xmlns:a16="http://schemas.microsoft.com/office/drawing/2014/main" id="{FC7C6219-4487-4856-842E-A64FBD0520F8}"/>
              </a:ext>
            </a:extLst>
          </p:cNvPr>
          <p:cNvPicPr>
            <a:picLocks noChangeAspect="1"/>
          </p:cNvPicPr>
          <p:nvPr/>
        </p:nvPicPr>
        <p:blipFill>
          <a:blip r:embed="rId2"/>
          <a:srcRect l="8431" r="8431"/>
          <a:stretch>
            <a:fillRect/>
          </a:stretch>
        </p:blipFill>
        <p:spPr>
          <a:xfrm>
            <a:off x="4344282" y="1686931"/>
            <a:ext cx="4171068" cy="2882687"/>
          </a:xfrm>
          <a:prstGeom prst="rect">
            <a:avLst/>
          </a:prstGeom>
          <a:solidFill>
            <a:schemeClr val="accent2"/>
          </a:solidFill>
        </p:spPr>
      </p:pic>
      <p:sp>
        <p:nvSpPr>
          <p:cNvPr id="6" name="文字方塊 5">
            <a:extLst>
              <a:ext uri="{FF2B5EF4-FFF2-40B4-BE49-F238E27FC236}">
                <a16:creationId xmlns:a16="http://schemas.microsoft.com/office/drawing/2014/main" id="{AF8FF355-872F-44A2-BB09-293C71AF88AA}"/>
              </a:ext>
            </a:extLst>
          </p:cNvPr>
          <p:cNvSpPr txBox="1"/>
          <p:nvPr/>
        </p:nvSpPr>
        <p:spPr>
          <a:xfrm>
            <a:off x="4512424" y="4569618"/>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hlinkClick r:id="rId3">
                  <a:extLst>
                    <a:ext uri="{A12FA001-AC4F-418D-AE19-62706E023703}">
                      <ahyp:hlinkClr xmlns:ahyp="http://schemas.microsoft.com/office/drawing/2018/hyperlinkcolor" val="tx"/>
                    </a:ext>
                  </a:extLst>
                </a:hlinkClick>
              </a:rPr>
              <a:t>Volunteer: UI/ UX Designer (Online Platform/ Mobile App) at </a:t>
            </a:r>
            <a:r>
              <a:rPr lang="en-US" altLang="zh-HK" sz="600" i="1" dirty="0" err="1">
                <a:solidFill>
                  <a:schemeClr val="bg1"/>
                </a:solidFill>
                <a:latin typeface="Rockwell" panose="02060603020205020403" pitchFamily="18" charset="0"/>
                <a:hlinkClick r:id="rId3">
                  <a:extLst>
                    <a:ext uri="{A12FA001-AC4F-418D-AE19-62706E023703}">
                      <ahyp:hlinkClr xmlns:ahyp="http://schemas.microsoft.com/office/drawing/2018/hyperlinkcolor" val="tx"/>
                    </a:ext>
                  </a:extLst>
                </a:hlinkClick>
              </a:rPr>
              <a:t>SENtoR</a:t>
            </a:r>
            <a:r>
              <a:rPr lang="en-US" altLang="zh-HK" sz="600" i="1" dirty="0">
                <a:solidFill>
                  <a:schemeClr val="bg1"/>
                </a:solidFill>
                <a:latin typeface="Rockwell" panose="02060603020205020403" pitchFamily="18" charset="0"/>
                <a:hlinkClick r:id="rId3">
                  <a:extLst>
                    <a:ext uri="{A12FA001-AC4F-418D-AE19-62706E023703}">
                      <ahyp:hlinkClr xmlns:ahyp="http://schemas.microsoft.com/office/drawing/2018/hyperlinkcolor" val="tx"/>
                    </a:ext>
                  </a:extLst>
                </a:hlinkClick>
              </a:rPr>
              <a:t> | Time Auction</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359774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sz="2400" dirty="0"/>
              <a:t>1.7 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lstStyle/>
          <a:p>
            <a:pPr marL="0" indent="0">
              <a:buNone/>
            </a:pPr>
            <a:r>
              <a:rPr lang="en-US" altLang="zh-HK" dirty="0">
                <a:hlinkClick r:id="rId2"/>
              </a:rPr>
              <a:t>https://dribbble.com/</a:t>
            </a:r>
            <a:endParaRPr lang="en-US" altLang="zh-HK" dirty="0"/>
          </a:p>
          <a:p>
            <a:pPr marL="0" indent="0">
              <a:buNone/>
            </a:pPr>
            <a:r>
              <a:rPr lang="en-US" altLang="zh-HK" dirty="0" err="1"/>
              <a:t>Dribbble</a:t>
            </a:r>
            <a:r>
              <a:rPr lang="en-US" altLang="zh-HK" dirty="0"/>
              <a:t> is a website for searching for ideas, you can’t download the resources on this website, but you can  Browse content that interests you to inspire your own creativity and inspiration.</a:t>
            </a:r>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70</a:t>
            </a:fld>
            <a:endParaRPr lang="en-US" dirty="0"/>
          </a:p>
        </p:txBody>
      </p:sp>
      <p:pic>
        <p:nvPicPr>
          <p:cNvPr id="3" name="圖片 2">
            <a:extLst>
              <a:ext uri="{FF2B5EF4-FFF2-40B4-BE49-F238E27FC236}">
                <a16:creationId xmlns:a16="http://schemas.microsoft.com/office/drawing/2014/main" id="{3E3DE671-58DE-4703-9682-04151B84E08D}"/>
              </a:ext>
            </a:extLst>
          </p:cNvPr>
          <p:cNvPicPr>
            <a:picLocks noChangeAspect="1"/>
          </p:cNvPicPr>
          <p:nvPr/>
        </p:nvPicPr>
        <p:blipFill>
          <a:blip r:embed="rId3"/>
          <a:stretch>
            <a:fillRect/>
          </a:stretch>
        </p:blipFill>
        <p:spPr>
          <a:xfrm>
            <a:off x="4268255" y="1875509"/>
            <a:ext cx="4736528" cy="2391293"/>
          </a:xfrm>
          <a:prstGeom prst="rect">
            <a:avLst/>
          </a:prstGeom>
        </p:spPr>
      </p:pic>
    </p:spTree>
    <p:extLst>
      <p:ext uri="{BB962C8B-B14F-4D97-AF65-F5344CB8AC3E}">
        <p14:creationId xmlns:p14="http://schemas.microsoft.com/office/powerpoint/2010/main" val="1580909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sz="2400" dirty="0"/>
              <a:t>1.7 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lstStyle/>
          <a:p>
            <a:pPr marL="0" indent="0">
              <a:buNone/>
            </a:pPr>
            <a:r>
              <a:rPr lang="en-US" altLang="zh-HK" dirty="0">
                <a:hlinkClick r:id="rId2"/>
              </a:rPr>
              <a:t>https://dribbble.com/</a:t>
            </a:r>
            <a:endParaRPr lang="en-US" altLang="zh-HK" dirty="0"/>
          </a:p>
          <a:p>
            <a:pPr marL="0" indent="0">
              <a:buNone/>
            </a:pPr>
            <a:r>
              <a:rPr lang="en-US" altLang="zh-HK" dirty="0"/>
              <a:t>For example, search a keyword ‘food’, you will see a lot different kinds of designs, from which you can find what you like, learn and for your reference.</a:t>
            </a:r>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71</a:t>
            </a:fld>
            <a:endParaRPr lang="en-US" dirty="0"/>
          </a:p>
        </p:txBody>
      </p:sp>
      <p:pic>
        <p:nvPicPr>
          <p:cNvPr id="4" name="圖片 3">
            <a:extLst>
              <a:ext uri="{FF2B5EF4-FFF2-40B4-BE49-F238E27FC236}">
                <a16:creationId xmlns:a16="http://schemas.microsoft.com/office/drawing/2014/main" id="{402F9592-F91F-4902-9840-681503F5D6F1}"/>
              </a:ext>
            </a:extLst>
          </p:cNvPr>
          <p:cNvPicPr>
            <a:picLocks noChangeAspect="1"/>
          </p:cNvPicPr>
          <p:nvPr/>
        </p:nvPicPr>
        <p:blipFill>
          <a:blip r:embed="rId3"/>
          <a:stretch>
            <a:fillRect/>
          </a:stretch>
        </p:blipFill>
        <p:spPr>
          <a:xfrm>
            <a:off x="4014186" y="1836031"/>
            <a:ext cx="4942190" cy="2481450"/>
          </a:xfrm>
          <a:prstGeom prst="rect">
            <a:avLst/>
          </a:prstGeom>
        </p:spPr>
      </p:pic>
    </p:spTree>
    <p:extLst>
      <p:ext uri="{BB962C8B-B14F-4D97-AF65-F5344CB8AC3E}">
        <p14:creationId xmlns:p14="http://schemas.microsoft.com/office/powerpoint/2010/main" val="34899320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sz="2400" dirty="0"/>
              <a:t>1.7 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normAutofit lnSpcReduction="10000"/>
          </a:bodyPr>
          <a:lstStyle/>
          <a:p>
            <a:pPr marL="0" indent="0">
              <a:buNone/>
            </a:pPr>
            <a:r>
              <a:rPr lang="en-US" altLang="zh-HK" dirty="0">
                <a:hlinkClick r:id="rId2"/>
              </a:rPr>
              <a:t>https://codepen.io/</a:t>
            </a:r>
            <a:endParaRPr lang="en-US" altLang="zh-HK" dirty="0"/>
          </a:p>
          <a:p>
            <a:pPr marL="0" indent="0">
              <a:buNone/>
            </a:pPr>
            <a:r>
              <a:rPr lang="en-US" altLang="zh-HK" dirty="0" err="1"/>
              <a:t>CodePen</a:t>
            </a:r>
            <a:r>
              <a:rPr lang="en-US" altLang="zh-HK" dirty="0"/>
              <a:t> is an online community for testing and showcasing user-created HTML, CSS, and JavaScript code snippets. It functions as an online code editor and open-source learning environment, where developers can create code snippets, called "pens," and test them.</a:t>
            </a:r>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72</a:t>
            </a:fld>
            <a:endParaRPr lang="en-US" dirty="0"/>
          </a:p>
        </p:txBody>
      </p:sp>
      <p:pic>
        <p:nvPicPr>
          <p:cNvPr id="3" name="圖片 2">
            <a:extLst>
              <a:ext uri="{FF2B5EF4-FFF2-40B4-BE49-F238E27FC236}">
                <a16:creationId xmlns:a16="http://schemas.microsoft.com/office/drawing/2014/main" id="{FFE399D3-5870-4F72-AD36-B172460D716D}"/>
              </a:ext>
            </a:extLst>
          </p:cNvPr>
          <p:cNvPicPr>
            <a:picLocks noChangeAspect="1"/>
          </p:cNvPicPr>
          <p:nvPr/>
        </p:nvPicPr>
        <p:blipFill>
          <a:blip r:embed="rId3"/>
          <a:stretch>
            <a:fillRect/>
          </a:stretch>
        </p:blipFill>
        <p:spPr>
          <a:xfrm>
            <a:off x="4149379" y="1818856"/>
            <a:ext cx="4777336" cy="2443071"/>
          </a:xfrm>
          <a:prstGeom prst="rect">
            <a:avLst/>
          </a:prstGeom>
        </p:spPr>
      </p:pic>
    </p:spTree>
    <p:extLst>
      <p:ext uri="{BB962C8B-B14F-4D97-AF65-F5344CB8AC3E}">
        <p14:creationId xmlns:p14="http://schemas.microsoft.com/office/powerpoint/2010/main" val="1363653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A75BF6C-02CD-4731-A019-97CE851F59CA}"/>
              </a:ext>
            </a:extLst>
          </p:cNvPr>
          <p:cNvSpPr>
            <a:spLocks noGrp="1"/>
          </p:cNvSpPr>
          <p:nvPr>
            <p:ph type="title"/>
          </p:nvPr>
        </p:nvSpPr>
        <p:spPr/>
        <p:txBody>
          <a:bodyPr>
            <a:normAutofit fontScale="90000"/>
          </a:bodyPr>
          <a:lstStyle/>
          <a:p>
            <a:r>
              <a:rPr lang="en-US" altLang="zh-HK" sz="2400" dirty="0"/>
              <a:t>1.7 Free UI/UX Design Resources</a:t>
            </a:r>
            <a:endParaRPr lang="zh-HK" altLang="en-US" dirty="0"/>
          </a:p>
        </p:txBody>
      </p:sp>
      <p:sp>
        <p:nvSpPr>
          <p:cNvPr id="7" name="文字版面配置區 6">
            <a:extLst>
              <a:ext uri="{FF2B5EF4-FFF2-40B4-BE49-F238E27FC236}">
                <a16:creationId xmlns:a16="http://schemas.microsoft.com/office/drawing/2014/main" id="{1E3C4BCA-FF71-4969-B6F3-70CA285BDD1B}"/>
              </a:ext>
            </a:extLst>
          </p:cNvPr>
          <p:cNvSpPr>
            <a:spLocks noGrp="1"/>
          </p:cNvSpPr>
          <p:nvPr>
            <p:ph type="body" sz="quarter" idx="15"/>
          </p:nvPr>
        </p:nvSpPr>
        <p:spPr/>
        <p:txBody>
          <a:bodyPr>
            <a:normAutofit/>
          </a:bodyPr>
          <a:lstStyle/>
          <a:p>
            <a:pPr marL="0" indent="0">
              <a:buNone/>
            </a:pPr>
            <a:r>
              <a:rPr lang="en-US" altLang="zh-HK" dirty="0">
                <a:hlinkClick r:id="rId2"/>
              </a:rPr>
              <a:t>https://www.palettable.io/</a:t>
            </a:r>
            <a:endParaRPr lang="en-US" altLang="zh-HK" dirty="0"/>
          </a:p>
          <a:p>
            <a:pPr marL="0" indent="0">
              <a:buNone/>
            </a:pPr>
            <a:r>
              <a:rPr lang="en-US" altLang="zh-HK" dirty="0" err="1"/>
              <a:t>Palettable</a:t>
            </a:r>
            <a:r>
              <a:rPr lang="en-US" altLang="zh-HK" dirty="0"/>
              <a:t> is color scheme website, from designer collocation, from tens of thousands of color schemes, find the most suitable color combination for the design situation.</a:t>
            </a:r>
          </a:p>
        </p:txBody>
      </p:sp>
      <p:sp>
        <p:nvSpPr>
          <p:cNvPr id="5" name="投影片編號版面配置區 4">
            <a:extLst>
              <a:ext uri="{FF2B5EF4-FFF2-40B4-BE49-F238E27FC236}">
                <a16:creationId xmlns:a16="http://schemas.microsoft.com/office/drawing/2014/main" id="{B9EF64BA-9E7F-4BCC-ADD9-39B90B25D1CD}"/>
              </a:ext>
            </a:extLst>
          </p:cNvPr>
          <p:cNvSpPr>
            <a:spLocks noGrp="1"/>
          </p:cNvSpPr>
          <p:nvPr>
            <p:ph type="sldNum" sz="quarter" idx="18"/>
          </p:nvPr>
        </p:nvSpPr>
        <p:spPr/>
        <p:txBody>
          <a:bodyPr/>
          <a:lstStyle/>
          <a:p>
            <a:fld id="{48F63A3B-78C7-47BE-AE5E-E10140E04643}" type="slidenum">
              <a:rPr lang="en-US" smtClean="0"/>
              <a:pPr/>
              <a:t>73</a:t>
            </a:fld>
            <a:endParaRPr lang="en-US" dirty="0"/>
          </a:p>
        </p:txBody>
      </p:sp>
      <p:pic>
        <p:nvPicPr>
          <p:cNvPr id="4" name="圖片 3">
            <a:extLst>
              <a:ext uri="{FF2B5EF4-FFF2-40B4-BE49-F238E27FC236}">
                <a16:creationId xmlns:a16="http://schemas.microsoft.com/office/drawing/2014/main" id="{095E3F8C-9188-49D9-AB15-64F48FD45BEB}"/>
              </a:ext>
            </a:extLst>
          </p:cNvPr>
          <p:cNvPicPr>
            <a:picLocks noChangeAspect="1"/>
          </p:cNvPicPr>
          <p:nvPr/>
        </p:nvPicPr>
        <p:blipFill>
          <a:blip r:embed="rId3"/>
          <a:stretch>
            <a:fillRect/>
          </a:stretch>
        </p:blipFill>
        <p:spPr>
          <a:xfrm>
            <a:off x="4502392" y="1756027"/>
            <a:ext cx="4318903" cy="2502095"/>
          </a:xfrm>
          <a:prstGeom prst="rect">
            <a:avLst/>
          </a:prstGeom>
        </p:spPr>
      </p:pic>
    </p:spTree>
    <p:extLst>
      <p:ext uri="{BB962C8B-B14F-4D97-AF65-F5344CB8AC3E}">
        <p14:creationId xmlns:p14="http://schemas.microsoft.com/office/powerpoint/2010/main" val="1834463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1.1 Definition of UI/UX Design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8</a:t>
            </a:fld>
            <a:endParaRPr lang="en-US" dirty="0"/>
          </a:p>
        </p:txBody>
      </p:sp>
      <p:sp>
        <p:nvSpPr>
          <p:cNvPr id="9" name="文字版面配置區 8">
            <a:extLst>
              <a:ext uri="{FF2B5EF4-FFF2-40B4-BE49-F238E27FC236}">
                <a16:creationId xmlns:a16="http://schemas.microsoft.com/office/drawing/2014/main" id="{66730544-7B6C-45FA-A20D-3395FFE7EB62}"/>
              </a:ext>
            </a:extLst>
          </p:cNvPr>
          <p:cNvSpPr>
            <a:spLocks noGrp="1"/>
          </p:cNvSpPr>
          <p:nvPr>
            <p:ph type="body" sz="quarter" idx="15"/>
          </p:nvPr>
        </p:nvSpPr>
        <p:spPr>
          <a:xfrm>
            <a:off x="627671" y="1365647"/>
            <a:ext cx="6972290" cy="3307601"/>
          </a:xfrm>
        </p:spPr>
        <p:txBody>
          <a:bodyPr>
            <a:normAutofit fontScale="92500" lnSpcReduction="20000"/>
          </a:bodyPr>
          <a:lstStyle/>
          <a:p>
            <a:pPr marL="0" indent="0">
              <a:buNone/>
            </a:pPr>
            <a:r>
              <a:rPr lang="en-US" altLang="zh-HK" sz="1600" dirty="0"/>
              <a:t>UI: Human first approach to designing the aesthetic experience of a Product</a:t>
            </a:r>
          </a:p>
          <a:p>
            <a:r>
              <a:rPr lang="en-US" altLang="zh-HK" sz="1600" dirty="0"/>
              <a:t>Application: </a:t>
            </a:r>
          </a:p>
          <a:p>
            <a:pPr marL="0" indent="0">
              <a:buNone/>
            </a:pPr>
            <a:r>
              <a:rPr lang="en-US" altLang="zh-HK" sz="1600" dirty="0"/>
              <a:t>Digital products only</a:t>
            </a:r>
          </a:p>
          <a:p>
            <a:r>
              <a:rPr lang="en-US" altLang="zh-HK" sz="1600" dirty="0"/>
              <a:t>Focus: </a:t>
            </a:r>
          </a:p>
          <a:p>
            <a:pPr marL="0" indent="0">
              <a:buNone/>
            </a:pPr>
            <a:r>
              <a:rPr lang="en-US" altLang="zh-HK" sz="1600" dirty="0"/>
              <a:t>Visual touchpoints that allow users to interact with a product</a:t>
            </a:r>
          </a:p>
          <a:p>
            <a:r>
              <a:rPr lang="en-US" altLang="zh-HK" sz="1600" dirty="0"/>
              <a:t>Creates: </a:t>
            </a:r>
          </a:p>
          <a:p>
            <a:pPr marL="0" indent="0">
              <a:buNone/>
            </a:pPr>
            <a:r>
              <a:rPr lang="en-US" altLang="zh-HK" sz="1600" dirty="0"/>
              <a:t>Combinations of typography, color palettes, buttons, animations, and imagery</a:t>
            </a:r>
          </a:p>
          <a:p>
            <a:r>
              <a:rPr lang="en-US" altLang="zh-HK" sz="1600" dirty="0"/>
              <a:t>Results In : </a:t>
            </a:r>
          </a:p>
          <a:p>
            <a:pPr marL="0" indent="0">
              <a:buNone/>
            </a:pPr>
            <a:r>
              <a:rPr lang="en-US" altLang="zh-HK" sz="1600" dirty="0"/>
              <a:t>Products that delight users aesthetically</a:t>
            </a:r>
          </a:p>
          <a:p>
            <a:endParaRPr lang="zh-HK" altLang="en-US" dirty="0"/>
          </a:p>
          <a:p>
            <a:endParaRPr lang="zh-HK" altLang="en-US" dirty="0"/>
          </a:p>
        </p:txBody>
      </p:sp>
    </p:spTree>
    <p:extLst>
      <p:ext uri="{BB962C8B-B14F-4D97-AF65-F5344CB8AC3E}">
        <p14:creationId xmlns:p14="http://schemas.microsoft.com/office/powerpoint/2010/main" val="7629744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7F796A3-E396-402B-BEA0-03B43BBE7F7C}"/>
              </a:ext>
            </a:extLst>
          </p:cNvPr>
          <p:cNvSpPr>
            <a:spLocks noGrp="1"/>
          </p:cNvSpPr>
          <p:nvPr>
            <p:ph type="title"/>
          </p:nvPr>
        </p:nvSpPr>
        <p:spPr/>
        <p:txBody>
          <a:bodyPr/>
          <a:lstStyle/>
          <a:p>
            <a:r>
              <a:rPr lang="en-US" altLang="zh-HK" dirty="0"/>
              <a:t>1.1 Definition of UI/UX Design</a:t>
            </a:r>
            <a:endParaRPr lang="zh-HK" altLang="en-US" dirty="0"/>
          </a:p>
        </p:txBody>
      </p:sp>
      <p:sp>
        <p:nvSpPr>
          <p:cNvPr id="4" name="文字版面配置區 3">
            <a:extLst>
              <a:ext uri="{FF2B5EF4-FFF2-40B4-BE49-F238E27FC236}">
                <a16:creationId xmlns:a16="http://schemas.microsoft.com/office/drawing/2014/main" id="{14D46F54-BE1F-47BF-B7F9-B6917A350B2F}"/>
              </a:ext>
            </a:extLst>
          </p:cNvPr>
          <p:cNvSpPr>
            <a:spLocks noGrp="1"/>
          </p:cNvSpPr>
          <p:nvPr>
            <p:ph type="body" sz="quarter" idx="15"/>
          </p:nvPr>
        </p:nvSpPr>
        <p:spPr>
          <a:xfrm>
            <a:off x="627669" y="1365647"/>
            <a:ext cx="7864543" cy="3554395"/>
          </a:xfrm>
        </p:spPr>
        <p:txBody>
          <a:bodyPr>
            <a:normAutofit fontScale="85000" lnSpcReduction="10000"/>
          </a:bodyPr>
          <a:lstStyle/>
          <a:p>
            <a:pPr marL="0" indent="0">
              <a:buNone/>
            </a:pPr>
            <a:r>
              <a:rPr lang="en-US" altLang="zh-HK" sz="1700" dirty="0"/>
              <a:t>UX: Human first approach to product design</a:t>
            </a:r>
          </a:p>
          <a:p>
            <a:r>
              <a:rPr lang="en-US" altLang="zh-HK" sz="1700" dirty="0"/>
              <a:t>Application: </a:t>
            </a:r>
          </a:p>
          <a:p>
            <a:pPr marL="0" indent="0">
              <a:buNone/>
            </a:pPr>
            <a:r>
              <a:rPr lang="en-US" altLang="zh-HK" sz="1700" dirty="0"/>
              <a:t>Physical and digital products</a:t>
            </a:r>
          </a:p>
          <a:p>
            <a:r>
              <a:rPr lang="en-US" altLang="zh-HK" sz="1700" dirty="0"/>
              <a:t>Focus: </a:t>
            </a:r>
          </a:p>
          <a:p>
            <a:pPr marL="0" indent="0">
              <a:buNone/>
            </a:pPr>
            <a:r>
              <a:rPr lang="en-US" altLang="zh-HK" sz="1700" dirty="0"/>
              <a:t>The full experience from a user’s first contact to the last</a:t>
            </a:r>
          </a:p>
          <a:p>
            <a:r>
              <a:rPr lang="en-US" altLang="zh-HK" sz="1700" dirty="0"/>
              <a:t>Creates: </a:t>
            </a:r>
          </a:p>
          <a:p>
            <a:pPr marL="0" indent="0">
              <a:buNone/>
            </a:pPr>
            <a:r>
              <a:rPr lang="en-US" altLang="zh-HK" sz="1700" dirty="0"/>
              <a:t>Structural design solutions for pain points that users encounter anywhere along their journey with the product</a:t>
            </a:r>
          </a:p>
          <a:p>
            <a:r>
              <a:rPr lang="en-US" altLang="zh-HK" sz="1700" dirty="0"/>
              <a:t>Results In : </a:t>
            </a:r>
          </a:p>
          <a:p>
            <a:pPr marL="0" indent="0">
              <a:buNone/>
            </a:pPr>
            <a:r>
              <a:rPr lang="en-US" altLang="zh-HK" sz="1700" dirty="0"/>
              <a:t>Products that delight users with their effectiveness</a:t>
            </a:r>
          </a:p>
          <a:p>
            <a:endParaRPr lang="zh-HK" altLang="en-US" dirty="0"/>
          </a:p>
        </p:txBody>
      </p:sp>
      <p:sp>
        <p:nvSpPr>
          <p:cNvPr id="5" name="投影片編號版面配置區 4">
            <a:extLst>
              <a:ext uri="{FF2B5EF4-FFF2-40B4-BE49-F238E27FC236}">
                <a16:creationId xmlns:a16="http://schemas.microsoft.com/office/drawing/2014/main" id="{93FA041B-1FF7-4969-A7ED-D2B3CA60D877}"/>
              </a:ext>
            </a:extLst>
          </p:cNvPr>
          <p:cNvSpPr>
            <a:spLocks noGrp="1"/>
          </p:cNvSpPr>
          <p:nvPr>
            <p:ph type="sldNum" sz="quarter" idx="18"/>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42367243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Krystal Institute Template">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49F22564-BE41-6949-9A68-6F500B322A77}" vid="{46CDEBC4-3296-E848-B3CF-69F7195ACB58}"/>
    </a:ext>
  </a:extLst>
</a:theme>
</file>

<file path=ppt/theme/theme2.xml><?xml version="1.0" encoding="utf-8"?>
<a:theme xmlns:a="http://schemas.openxmlformats.org/drawingml/2006/main" name="Blue Globe Contents">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Custom 3">
      <a:majorFont>
        <a:latin typeface="Lato Medium"/>
        <a:ea typeface=""/>
        <a:cs typeface=""/>
      </a:majorFont>
      <a:minorFont>
        <a:latin typeface="Daytona Pro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chor="t">
        <a:normAutofit/>
      </a:bodyPr>
      <a:lstStyle>
        <a:defPPr algn="l">
          <a:defRPr sz="4400" dirty="0" err="1" smtClean="0">
            <a:solidFill>
              <a:schemeClr val="bg1"/>
            </a:solidFill>
          </a:defRPr>
        </a:defPPr>
      </a:lstStyle>
    </a:txDef>
  </a:objectDefaults>
  <a:extraClrSchemeLst/>
  <a:extLst>
    <a:ext uri="{05A4C25C-085E-4340-85A3-A5531E510DB2}">
      <thm15:themeFamily xmlns:thm15="http://schemas.microsoft.com/office/thememl/2012/main" name="Presentation10" id="{49F22564-BE41-6949-9A68-6F500B322A77}" vid="{772830A8-9A69-9041-899C-69FDF0EA8B8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slidestem</Template>
  <TotalTime>11102</TotalTime>
  <Words>2449</Words>
  <Application>Microsoft Office PowerPoint</Application>
  <PresentationFormat>如螢幕大小 (16:9)</PresentationFormat>
  <Paragraphs>388</Paragraphs>
  <Slides>73</Slides>
  <Notes>14</Notes>
  <HiddenSlides>0</HiddenSlides>
  <MMClips>2</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73</vt:i4>
      </vt:variant>
    </vt:vector>
  </HeadingPairs>
  <TitlesOfParts>
    <vt:vector size="85" baseType="lpstr">
      <vt:lpstr>Arial</vt:lpstr>
      <vt:lpstr>Rockwell</vt:lpstr>
      <vt:lpstr>Daytona Pro Condensed Light</vt:lpstr>
      <vt:lpstr>Lato</vt:lpstr>
      <vt:lpstr>Daytona Condensed Light</vt:lpstr>
      <vt:lpstr>Lato Medium</vt:lpstr>
      <vt:lpstr>Lato Light</vt:lpstr>
      <vt:lpstr>Calibri</vt:lpstr>
      <vt:lpstr>Courier New</vt:lpstr>
      <vt:lpstr>Wingdings</vt:lpstr>
      <vt:lpstr>Krystal Institute Template</vt:lpstr>
      <vt:lpstr>Blue Globe Contents</vt:lpstr>
      <vt:lpstr>PowerPoint 簡報</vt:lpstr>
      <vt:lpstr>Learning Outline</vt:lpstr>
      <vt:lpstr>Lesson Outline</vt:lpstr>
      <vt:lpstr>Contents</vt:lpstr>
      <vt:lpstr>Definition of UI/UX </vt:lpstr>
      <vt:lpstr>1.1 Definition of UI/UX Design</vt:lpstr>
      <vt:lpstr>1.1 Definition of UI/UX Design</vt:lpstr>
      <vt:lpstr>1.1 Definition of UI/UX Design</vt:lpstr>
      <vt:lpstr>1.1 Definition of UI/UX Design</vt:lpstr>
      <vt:lpstr>Difference of UI/UX Design </vt:lpstr>
      <vt:lpstr>1.2 Difference of UI/UX Design</vt:lpstr>
      <vt:lpstr>1.2 Difference of UI/UX Design</vt:lpstr>
      <vt:lpstr>1.2 Difference of UI/UX Design</vt:lpstr>
      <vt:lpstr>UI/UX Design Example  </vt:lpstr>
      <vt:lpstr>1.3 UI/UX Design Example </vt:lpstr>
      <vt:lpstr>1.3 UI/UX Design Example </vt:lpstr>
      <vt:lpstr>1.3 UI/UX Design Example </vt:lpstr>
      <vt:lpstr>1.3 UI/UX Design Example </vt:lpstr>
      <vt:lpstr>1.3 UI/UX Design Example </vt:lpstr>
      <vt:lpstr>1.3 UI/UX Design Example </vt:lpstr>
      <vt:lpstr>1.3 UI/UX Design Example </vt:lpstr>
      <vt:lpstr>1.3 UI/UX Design Example </vt:lpstr>
      <vt:lpstr>1.3 UI/UX Design Example </vt:lpstr>
      <vt:lpstr>1.3 UI/UX Design Example </vt:lpstr>
      <vt:lpstr>1.3 UI/UX Design Example </vt:lpstr>
      <vt:lpstr>1.3 UI/UX Design Example </vt:lpstr>
      <vt:lpstr>UI/UX Design Group Discussion </vt:lpstr>
      <vt:lpstr>1.4 UI/UX Design Group Discussion </vt:lpstr>
      <vt:lpstr>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1.5 UI/UX Design Process</vt:lpstr>
      <vt:lpstr>Class Exercise</vt:lpstr>
      <vt:lpstr>1.6 Class Exercise</vt:lpstr>
      <vt:lpstr>Free UI/UX Design Resources</vt:lpstr>
      <vt:lpstr>1.7 Free UI/UX Design Resources</vt:lpstr>
      <vt:lpstr>1.7 Free UI/UX Design Resources</vt:lpstr>
      <vt:lpstr>1.7 Free UI/UX Design Resources</vt:lpstr>
      <vt:lpstr>1.7 Free UI/UX Design Resources</vt:lpstr>
      <vt:lpstr>1.7 Free UI/UX Design Resources</vt:lpstr>
      <vt:lpstr>1.7 Free UI/UX Design Resources</vt:lpstr>
      <vt:lpstr>1.7 Free UI/UX Design Resources</vt:lpstr>
      <vt:lpstr>1.7 Free UI/UX Design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Raymond Neoh</dc:creator>
  <cp:lastModifiedBy>Chi Wai Au Yeung</cp:lastModifiedBy>
  <cp:revision>371</cp:revision>
  <dcterms:created xsi:type="dcterms:W3CDTF">2021-03-15T06:05:06Z</dcterms:created>
  <dcterms:modified xsi:type="dcterms:W3CDTF">2022-06-12T17:30:36Z</dcterms:modified>
</cp:coreProperties>
</file>